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71" r:id="rId5"/>
    <p:sldId id="274" r:id="rId6"/>
    <p:sldId id="268" r:id="rId7"/>
    <p:sldId id="281" r:id="rId8"/>
    <p:sldId id="257" r:id="rId9"/>
    <p:sldId id="269" r:id="rId10"/>
    <p:sldId id="275" r:id="rId11"/>
    <p:sldId id="267" r:id="rId12"/>
    <p:sldId id="265" r:id="rId13"/>
    <p:sldId id="277" r:id="rId14"/>
    <p:sldId id="282" r:id="rId15"/>
    <p:sldId id="266" r:id="rId16"/>
    <p:sldId id="276" r:id="rId17"/>
    <p:sldId id="280"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p:cViewPr varScale="1">
        <p:scale>
          <a:sx n="65" d="100"/>
          <a:sy n="65" d="100"/>
        </p:scale>
        <p:origin x="-131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322954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319542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373022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314442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318148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238632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273037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59580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70676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334089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CE770-63D3-4ED5-8FCE-3D729C14C119}" type="datetimeFigureOut">
              <a:rPr lang="en-US" smtClean="0"/>
              <a:t>8/21/2016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5CBDF9-911B-40BD-9509-10094FA223E5}" type="slidenum">
              <a:rPr lang="en-US" smtClean="0"/>
              <a:t>‹#›</a:t>
            </a:fld>
            <a:endParaRPr lang="en-US" dirty="0"/>
          </a:p>
        </p:txBody>
      </p:sp>
    </p:spTree>
    <p:extLst>
      <p:ext uri="{BB962C8B-B14F-4D97-AF65-F5344CB8AC3E}">
        <p14:creationId xmlns:p14="http://schemas.microsoft.com/office/powerpoint/2010/main" val="283936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CE770-63D3-4ED5-8FCE-3D729C14C119}" type="datetimeFigureOut">
              <a:rPr lang="en-US" smtClean="0"/>
              <a:t>8/21/2016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CBDF9-911B-40BD-9509-10094FA223E5}" type="slidenum">
              <a:rPr lang="en-US" smtClean="0"/>
              <a:t>‹#›</a:t>
            </a:fld>
            <a:endParaRPr lang="en-US" dirty="0"/>
          </a:p>
        </p:txBody>
      </p:sp>
    </p:spTree>
    <p:extLst>
      <p:ext uri="{BB962C8B-B14F-4D97-AF65-F5344CB8AC3E}">
        <p14:creationId xmlns:p14="http://schemas.microsoft.com/office/powerpoint/2010/main" val="2958151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 y="71437"/>
            <a:ext cx="9220199" cy="4524315"/>
          </a:xfrm>
          <a:prstGeom prst="rect">
            <a:avLst/>
          </a:prstGeom>
          <a:noFill/>
        </p:spPr>
        <p:txBody>
          <a:bodyPr wrap="square" rtlCol="0">
            <a:spAutoFit/>
          </a:bodyPr>
          <a:lstStyle/>
          <a:p>
            <a:pPr algn="ctr"/>
            <a:endParaRPr lang="en-US" sz="9600" dirty="0" smtClean="0"/>
          </a:p>
          <a:p>
            <a:pPr algn="ctr"/>
            <a:r>
              <a:rPr lang="en-US" sz="9600" dirty="0" smtClean="0"/>
              <a:t>The Book Of Daniel</a:t>
            </a:r>
          </a:p>
        </p:txBody>
      </p:sp>
    </p:spTree>
    <p:extLst>
      <p:ext uri="{BB962C8B-B14F-4D97-AF65-F5344CB8AC3E}">
        <p14:creationId xmlns:p14="http://schemas.microsoft.com/office/powerpoint/2010/main" val="4036513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5" name="TextBox 4"/>
          <p:cNvSpPr txBox="1"/>
          <p:nvPr/>
        </p:nvSpPr>
        <p:spPr>
          <a:xfrm>
            <a:off x="-76200" y="0"/>
            <a:ext cx="9296400" cy="523220"/>
          </a:xfrm>
          <a:prstGeom prst="rect">
            <a:avLst/>
          </a:prstGeom>
          <a:noFill/>
        </p:spPr>
        <p:txBody>
          <a:bodyPr wrap="square" rtlCol="0">
            <a:spAutoFit/>
          </a:bodyPr>
          <a:lstStyle/>
          <a:p>
            <a:endParaRPr lang="en-US" sz="2800" dirty="0"/>
          </a:p>
        </p:txBody>
      </p:sp>
      <p:sp>
        <p:nvSpPr>
          <p:cNvPr id="7" name="TextBox 6"/>
          <p:cNvSpPr txBox="1"/>
          <p:nvPr/>
        </p:nvSpPr>
        <p:spPr>
          <a:xfrm>
            <a:off x="-76200" y="71437"/>
            <a:ext cx="9296400" cy="6347892"/>
          </a:xfrm>
          <a:prstGeom prst="rect">
            <a:avLst/>
          </a:prstGeom>
          <a:noFill/>
        </p:spPr>
        <p:txBody>
          <a:bodyPr wrap="square" rtlCol="0">
            <a:spAutoFit/>
          </a:bodyPr>
          <a:lstStyle/>
          <a:p>
            <a:r>
              <a:rPr lang="en-US" sz="3950" b="1" dirty="0" smtClean="0"/>
              <a:t>The Test:</a:t>
            </a:r>
          </a:p>
          <a:p>
            <a:pPr marL="514350" indent="-514350">
              <a:buAutoNum type="arabicPeriod"/>
            </a:pPr>
            <a:r>
              <a:rPr lang="en-US" sz="2725" dirty="0" smtClean="0"/>
              <a:t>Fear </a:t>
            </a:r>
            <a:r>
              <a:rPr lang="en-US" sz="2725" dirty="0"/>
              <a:t>man or fear God. </a:t>
            </a:r>
            <a:endParaRPr lang="en-US" sz="2725" dirty="0" smtClean="0"/>
          </a:p>
          <a:p>
            <a:r>
              <a:rPr lang="en-US" sz="2725" dirty="0" smtClean="0"/>
              <a:t>2. Sacrifice </a:t>
            </a:r>
            <a:r>
              <a:rPr lang="en-US" sz="2725" dirty="0"/>
              <a:t>truth on the altar of expediency or take a stand for it</a:t>
            </a:r>
            <a:r>
              <a:rPr lang="en-US" sz="2725" dirty="0" smtClean="0"/>
              <a:t>.</a:t>
            </a:r>
          </a:p>
          <a:p>
            <a:r>
              <a:rPr lang="en-US" sz="2725" dirty="0" smtClean="0"/>
              <a:t>3. God </a:t>
            </a:r>
            <a:r>
              <a:rPr lang="en-US" sz="2725" dirty="0"/>
              <a:t>is </a:t>
            </a:r>
            <a:r>
              <a:rPr lang="en-US" sz="2725" dirty="0" smtClean="0"/>
              <a:t>able</a:t>
            </a:r>
            <a:r>
              <a:rPr lang="en-US" sz="2725" dirty="0"/>
              <a:t>.</a:t>
            </a:r>
            <a:r>
              <a:rPr lang="en-US" sz="2725" dirty="0" smtClean="0"/>
              <a:t> </a:t>
            </a:r>
            <a:endParaRPr lang="en-US" sz="2725" dirty="0"/>
          </a:p>
          <a:p>
            <a:r>
              <a:rPr lang="en-US" sz="3800" b="1" dirty="0" smtClean="0"/>
              <a:t>Possible temptation to conform (Coercion) </a:t>
            </a:r>
            <a:r>
              <a:rPr lang="en-US" sz="4000" b="1" dirty="0" smtClean="0"/>
              <a:t>: </a:t>
            </a:r>
            <a:endParaRPr lang="en-US" sz="4000" b="1" dirty="0"/>
          </a:p>
          <a:p>
            <a:pPr>
              <a:buFont typeface="+mj-lt"/>
              <a:buAutoNum type="arabicPeriod"/>
            </a:pPr>
            <a:r>
              <a:rPr lang="en-US" sz="2725" dirty="0"/>
              <a:t> Why not join the system, you can’t fight city hall. </a:t>
            </a:r>
          </a:p>
          <a:p>
            <a:pPr>
              <a:buFont typeface="+mj-lt"/>
              <a:buAutoNum type="arabicPeriod"/>
            </a:pPr>
            <a:r>
              <a:rPr lang="en-US" sz="2725" dirty="0"/>
              <a:t> We’ll cooperate with Nebuchadnezzar and win him to the Lord. </a:t>
            </a:r>
          </a:p>
          <a:p>
            <a:pPr>
              <a:buFont typeface="+mj-lt"/>
              <a:buAutoNum type="arabicPeriod"/>
            </a:pPr>
            <a:r>
              <a:rPr lang="en-US" sz="2725" dirty="0"/>
              <a:t> A live dog is better off than a dead lion (Ecclesiastes 9:4). </a:t>
            </a:r>
          </a:p>
          <a:p>
            <a:pPr>
              <a:buFont typeface="+mj-lt"/>
              <a:buAutoNum type="arabicPeriod"/>
            </a:pPr>
            <a:r>
              <a:rPr lang="en-US" sz="2725" dirty="0"/>
              <a:t> Daniel our leader is not here to make the right decision for us. </a:t>
            </a:r>
          </a:p>
          <a:p>
            <a:pPr>
              <a:buFont typeface="+mj-lt"/>
              <a:buAutoNum type="arabicPeriod"/>
            </a:pPr>
            <a:r>
              <a:rPr lang="en-US" sz="2725" dirty="0"/>
              <a:t> Our key positions in the government should not be sacrificed. </a:t>
            </a:r>
          </a:p>
          <a:p>
            <a:pPr>
              <a:buFont typeface="+mj-lt"/>
              <a:buAutoNum type="arabicPeriod"/>
            </a:pPr>
            <a:r>
              <a:rPr lang="en-US" sz="2725" dirty="0"/>
              <a:t> Nebuchadnezzar has treated us well; he deserves our obedience. </a:t>
            </a:r>
          </a:p>
          <a:p>
            <a:pPr>
              <a:buFont typeface="+mj-lt"/>
              <a:buAutoNum type="arabicPeriod"/>
            </a:pPr>
            <a:r>
              <a:rPr lang="en-US" sz="2725" dirty="0"/>
              <a:t> We can always ask God to forgive us afterwards. </a:t>
            </a:r>
          </a:p>
        </p:txBody>
      </p:sp>
    </p:spTree>
    <p:extLst>
      <p:ext uri="{BB962C8B-B14F-4D97-AF65-F5344CB8AC3E}">
        <p14:creationId xmlns:p14="http://schemas.microsoft.com/office/powerpoint/2010/main" val="245544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12"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2212" y="71437"/>
            <a:ext cx="9156212" cy="276999"/>
          </a:xfrm>
          <a:prstGeom prst="rect">
            <a:avLst/>
          </a:prstGeom>
          <a:noFill/>
        </p:spPr>
        <p:txBody>
          <a:bodyPr wrap="square" rtlCol="0">
            <a:spAutoFit/>
          </a:bodyPr>
          <a:lstStyle/>
          <a:p>
            <a:r>
              <a:rPr lang="en-US" baseline="30000" dirty="0" smtClean="0"/>
              <a:t> </a:t>
            </a:r>
          </a:p>
        </p:txBody>
      </p:sp>
      <p:sp>
        <p:nvSpPr>
          <p:cNvPr id="5" name="TextBox 4"/>
          <p:cNvSpPr txBox="1"/>
          <p:nvPr/>
        </p:nvSpPr>
        <p:spPr>
          <a:xfrm>
            <a:off x="-12212" y="0"/>
            <a:ext cx="9156212" cy="7786747"/>
          </a:xfrm>
          <a:prstGeom prst="rect">
            <a:avLst/>
          </a:prstGeom>
          <a:noFill/>
        </p:spPr>
        <p:txBody>
          <a:bodyPr wrap="square" rtlCol="0">
            <a:spAutoFit/>
          </a:bodyPr>
          <a:lstStyle/>
          <a:p>
            <a:r>
              <a:rPr lang="en-US" sz="4000" b="1" dirty="0" smtClean="0"/>
              <a:t>Courage and composure:</a:t>
            </a:r>
          </a:p>
          <a:p>
            <a:r>
              <a:rPr lang="en-US" sz="2750" dirty="0" smtClean="0"/>
              <a:t>Shadrach</a:t>
            </a:r>
            <a:r>
              <a:rPr lang="en-US" sz="2750" dirty="0"/>
              <a:t>, Meshach and Abednego replied to him, “King Nebuchadnezzar, we do not need to defend ourselves before you in this matter. </a:t>
            </a:r>
            <a:r>
              <a:rPr lang="en-US" sz="2750" baseline="30000" dirty="0"/>
              <a:t>17 </a:t>
            </a:r>
            <a:r>
              <a:rPr lang="en-US" sz="2750" dirty="0"/>
              <a:t>If we are thrown into the blazing furnace, the God we serve is able to deliver us from it, and he will deliver </a:t>
            </a:r>
            <a:r>
              <a:rPr lang="en-US" sz="2750" dirty="0" smtClean="0"/>
              <a:t>us </a:t>
            </a:r>
            <a:r>
              <a:rPr lang="en-US" sz="2750" dirty="0"/>
              <a:t>from Your Majesty’s hand. </a:t>
            </a:r>
            <a:r>
              <a:rPr lang="en-US" sz="2750" baseline="30000" dirty="0"/>
              <a:t>18 </a:t>
            </a:r>
            <a:r>
              <a:rPr lang="en-US" sz="2750" dirty="0"/>
              <a:t>But even if he does not, we want you to know, Your Majesty, that we will not serve your gods or worship the image of gold you have set up</a:t>
            </a:r>
            <a:r>
              <a:rPr lang="en-US" sz="2750" dirty="0" smtClean="0"/>
              <a:t>.” </a:t>
            </a:r>
            <a:r>
              <a:rPr lang="en-US" sz="2750" baseline="30000" dirty="0"/>
              <a:t> </a:t>
            </a:r>
            <a:r>
              <a:rPr lang="en-US" sz="2750" dirty="0"/>
              <a:t>Then Nebuchadnezzar was furious with Shadrach, Meshach and Abednego, and his attitude toward them changed. He ordered the furnace heated seven times hotter than usual </a:t>
            </a:r>
            <a:r>
              <a:rPr lang="en-US" sz="2750" baseline="30000" dirty="0"/>
              <a:t>20 </a:t>
            </a:r>
            <a:r>
              <a:rPr lang="en-US" sz="2750" dirty="0"/>
              <a:t>and commanded some of the strongest soldiers in his army to tie up Shadrach, Meshach and Abednego and throw them into the blazing furnace. </a:t>
            </a:r>
            <a:r>
              <a:rPr lang="en-US" sz="2750" baseline="30000" dirty="0"/>
              <a:t>21 </a:t>
            </a:r>
            <a:r>
              <a:rPr lang="en-US" sz="2750" dirty="0"/>
              <a:t>So these men, wearing their robes, trousers, turbans and other clothes, were bound and thrown into the blazing furnace</a:t>
            </a:r>
          </a:p>
          <a:p>
            <a:endParaRPr lang="en-US" sz="4000" b="1" dirty="0"/>
          </a:p>
        </p:txBody>
      </p:sp>
    </p:spTree>
    <p:extLst>
      <p:ext uri="{BB962C8B-B14F-4D97-AF65-F5344CB8AC3E}">
        <p14:creationId xmlns:p14="http://schemas.microsoft.com/office/powerpoint/2010/main" val="1233400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 y="71437"/>
            <a:ext cx="9220199" cy="584775"/>
          </a:xfrm>
          <a:prstGeom prst="rect">
            <a:avLst/>
          </a:prstGeom>
          <a:noFill/>
        </p:spPr>
        <p:txBody>
          <a:bodyPr wrap="square" rtlCol="0">
            <a:spAutoFit/>
          </a:bodyPr>
          <a:lstStyle/>
          <a:p>
            <a:r>
              <a:rPr lang="en-US" sz="3200" dirty="0" smtClean="0"/>
              <a:t>                         </a:t>
            </a:r>
            <a:endParaRPr lang="en-US" sz="3200" dirty="0"/>
          </a:p>
        </p:txBody>
      </p:sp>
      <p:sp>
        <p:nvSpPr>
          <p:cNvPr id="3" name="TextBox 2"/>
          <p:cNvSpPr txBox="1"/>
          <p:nvPr/>
        </p:nvSpPr>
        <p:spPr>
          <a:xfrm>
            <a:off x="-76200" y="71437"/>
            <a:ext cx="9220200" cy="1323439"/>
          </a:xfrm>
          <a:prstGeom prst="rect">
            <a:avLst/>
          </a:prstGeom>
          <a:noFill/>
        </p:spPr>
        <p:txBody>
          <a:bodyPr wrap="square" rtlCol="0">
            <a:spAutoFit/>
          </a:bodyPr>
          <a:lstStyle/>
          <a:p>
            <a:endParaRPr lang="en-US" sz="4000" dirty="0" smtClean="0"/>
          </a:p>
          <a:p>
            <a:endParaRPr lang="en-US" sz="4000" dirty="0"/>
          </a:p>
        </p:txBody>
      </p:sp>
      <p:sp>
        <p:nvSpPr>
          <p:cNvPr id="5" name="TextBox 4"/>
          <p:cNvSpPr txBox="1"/>
          <p:nvPr/>
        </p:nvSpPr>
        <p:spPr>
          <a:xfrm>
            <a:off x="-76200" y="71437"/>
            <a:ext cx="9220199" cy="6724918"/>
          </a:xfrm>
          <a:prstGeom prst="rect">
            <a:avLst/>
          </a:prstGeom>
          <a:noFill/>
        </p:spPr>
        <p:txBody>
          <a:bodyPr wrap="square" rtlCol="0">
            <a:spAutoFit/>
          </a:bodyPr>
          <a:lstStyle/>
          <a:p>
            <a:r>
              <a:rPr lang="en-US" sz="2700" baseline="30000" dirty="0"/>
              <a:t>22 </a:t>
            </a:r>
            <a:r>
              <a:rPr lang="en-US" sz="2700" dirty="0"/>
              <a:t>The king’s command was so urgent and the furnace so hot that the flames of the fire killed the soldiers who took up Shadrach, Meshach and Abednego, </a:t>
            </a:r>
            <a:r>
              <a:rPr lang="en-US" sz="2700" baseline="30000" dirty="0"/>
              <a:t>23 </a:t>
            </a:r>
            <a:r>
              <a:rPr lang="en-US" sz="2700" dirty="0"/>
              <a:t>and these three men, firmly tied, fell into the blazing furnace</a:t>
            </a:r>
            <a:r>
              <a:rPr lang="en-US" sz="2700" dirty="0" smtClean="0"/>
              <a:t>. </a:t>
            </a:r>
            <a:r>
              <a:rPr lang="en-US" sz="2700" baseline="30000" dirty="0"/>
              <a:t> </a:t>
            </a:r>
            <a:r>
              <a:rPr lang="en-US" sz="2700" dirty="0"/>
              <a:t>Then King Nebuchadnezzar leaped to his feet in amazement and asked his advisers, “Weren’t there three men that we tied up and threw into the </a:t>
            </a:r>
            <a:r>
              <a:rPr lang="en-US" sz="2700" dirty="0" smtClean="0"/>
              <a:t>fire? "They </a:t>
            </a:r>
            <a:r>
              <a:rPr lang="en-US" sz="2700" dirty="0"/>
              <a:t>replied, “Certainly, Your </a:t>
            </a:r>
            <a:r>
              <a:rPr lang="en-US" sz="2700" dirty="0" smtClean="0"/>
              <a:t>Majesty. "He </a:t>
            </a:r>
            <a:r>
              <a:rPr lang="en-US" sz="2700" dirty="0"/>
              <a:t>said, “Look! I see four men walking around in the fire, unbound and unharmed, and the fourth looks like a son of the gods</a:t>
            </a:r>
            <a:r>
              <a:rPr lang="en-US" sz="2700" dirty="0" smtClean="0"/>
              <a:t>.” Nebuchadnezzar </a:t>
            </a:r>
            <a:r>
              <a:rPr lang="en-US" sz="2700" dirty="0"/>
              <a:t>then approached the opening of the blazing furnace and shouted, “Shadrach, Meshach and Abednego, servants of the Most High God, come out! Come </a:t>
            </a:r>
            <a:r>
              <a:rPr lang="en-US" sz="2700" dirty="0" smtClean="0"/>
              <a:t>here! So </a:t>
            </a:r>
            <a:r>
              <a:rPr lang="en-US" sz="2700" dirty="0"/>
              <a:t>Shadrach, Meshach and Abednego came out of the fire, </a:t>
            </a:r>
            <a:r>
              <a:rPr lang="en-US" sz="2700" baseline="30000" dirty="0"/>
              <a:t>27 </a:t>
            </a:r>
            <a:r>
              <a:rPr lang="en-US" sz="2700" dirty="0"/>
              <a:t>and the satraps, prefects, governors and royal advisers crowded around them. They saw that the fire had not harmed their bodies, nor was a hair of their heads singed; their </a:t>
            </a:r>
            <a:r>
              <a:rPr lang="en-US" sz="2600" dirty="0"/>
              <a:t>robes were not scorched, and there was no smell of fire on them.</a:t>
            </a:r>
          </a:p>
        </p:txBody>
      </p:sp>
    </p:spTree>
    <p:extLst>
      <p:ext uri="{BB962C8B-B14F-4D97-AF65-F5344CB8AC3E}">
        <p14:creationId xmlns:p14="http://schemas.microsoft.com/office/powerpoint/2010/main" val="1646308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5" name="TextBox 4"/>
          <p:cNvSpPr txBox="1"/>
          <p:nvPr/>
        </p:nvSpPr>
        <p:spPr>
          <a:xfrm>
            <a:off x="-76200" y="0"/>
            <a:ext cx="9296400" cy="523220"/>
          </a:xfrm>
          <a:prstGeom prst="rect">
            <a:avLst/>
          </a:prstGeom>
          <a:noFill/>
        </p:spPr>
        <p:txBody>
          <a:bodyPr wrap="square" rtlCol="0">
            <a:spAutoFit/>
          </a:bodyPr>
          <a:lstStyle/>
          <a:p>
            <a:endParaRPr lang="en-US" sz="2800" dirty="0"/>
          </a:p>
        </p:txBody>
      </p:sp>
      <p:sp>
        <p:nvSpPr>
          <p:cNvPr id="7" name="TextBox 6"/>
          <p:cNvSpPr txBox="1"/>
          <p:nvPr/>
        </p:nvSpPr>
        <p:spPr>
          <a:xfrm>
            <a:off x="-76200" y="0"/>
            <a:ext cx="9296400" cy="5386090"/>
          </a:xfrm>
          <a:prstGeom prst="rect">
            <a:avLst/>
          </a:prstGeom>
          <a:noFill/>
        </p:spPr>
        <p:txBody>
          <a:bodyPr wrap="square" rtlCol="0">
            <a:spAutoFit/>
          </a:bodyPr>
          <a:lstStyle/>
          <a:p>
            <a:r>
              <a:rPr lang="en-US" sz="4400" b="1" dirty="0"/>
              <a:t>Two matters stand out in their </a:t>
            </a:r>
            <a:r>
              <a:rPr lang="en-US" sz="4400" b="1" dirty="0" smtClean="0"/>
              <a:t>reply:</a:t>
            </a:r>
          </a:p>
          <a:p>
            <a:r>
              <a:rPr lang="en-US" sz="3600" dirty="0" smtClean="0"/>
              <a:t>1. The </a:t>
            </a:r>
            <a:r>
              <a:rPr lang="en-US" sz="3600" dirty="0"/>
              <a:t>will of God might be different from what they desire</a:t>
            </a:r>
            <a:r>
              <a:rPr lang="en-US" sz="3600" dirty="0" smtClean="0"/>
              <a:t>;</a:t>
            </a:r>
          </a:p>
          <a:p>
            <a:r>
              <a:rPr lang="en-US" sz="3600" dirty="0" smtClean="0"/>
              <a:t>2. Their </a:t>
            </a:r>
            <a:r>
              <a:rPr lang="en-US" sz="3600" dirty="0"/>
              <a:t>obedience was not </a:t>
            </a:r>
            <a:r>
              <a:rPr lang="en-US" sz="3600" dirty="0" smtClean="0"/>
              <a:t>conditioned by their circumstance. </a:t>
            </a:r>
            <a:endParaRPr lang="en-US" sz="3600" dirty="0" smtClean="0"/>
          </a:p>
          <a:p>
            <a:endParaRPr lang="en-US" sz="3600" dirty="0"/>
          </a:p>
          <a:p>
            <a:endParaRPr lang="en-US" sz="3600" dirty="0" smtClean="0"/>
          </a:p>
          <a:p>
            <a:endParaRPr lang="en-US" sz="3600" dirty="0"/>
          </a:p>
          <a:p>
            <a:r>
              <a:rPr lang="en-US" sz="4800" dirty="0" smtClean="0"/>
              <a:t>Where was Daniel?</a:t>
            </a:r>
            <a:endParaRPr lang="en-US" sz="4800" dirty="0"/>
          </a:p>
        </p:txBody>
      </p:sp>
    </p:spTree>
    <p:extLst>
      <p:ext uri="{BB962C8B-B14F-4D97-AF65-F5344CB8AC3E}">
        <p14:creationId xmlns:p14="http://schemas.microsoft.com/office/powerpoint/2010/main" val="57220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82" y="0"/>
            <a:ext cx="9300481" cy="6917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1437"/>
            <a:ext cx="9143999" cy="543739"/>
          </a:xfrm>
          <a:prstGeom prst="rect">
            <a:avLst/>
          </a:prstGeom>
          <a:noFill/>
        </p:spPr>
        <p:txBody>
          <a:bodyPr wrap="square" rtlCol="0">
            <a:spAutoFit/>
          </a:bodyPr>
          <a:lstStyle/>
          <a:p>
            <a:r>
              <a:rPr lang="en-US" sz="4400" baseline="30000" dirty="0" smtClean="0"/>
              <a:t> </a:t>
            </a:r>
          </a:p>
        </p:txBody>
      </p:sp>
      <p:sp>
        <p:nvSpPr>
          <p:cNvPr id="3" name="TextBox 2"/>
          <p:cNvSpPr txBox="1"/>
          <p:nvPr/>
        </p:nvSpPr>
        <p:spPr>
          <a:xfrm>
            <a:off x="-118382" y="71437"/>
            <a:ext cx="9300481" cy="6863417"/>
          </a:xfrm>
          <a:prstGeom prst="rect">
            <a:avLst/>
          </a:prstGeom>
          <a:noFill/>
        </p:spPr>
        <p:txBody>
          <a:bodyPr wrap="square" rtlCol="0">
            <a:spAutoFit/>
          </a:bodyPr>
          <a:lstStyle/>
          <a:p>
            <a:pPr algn="ctr"/>
            <a:r>
              <a:rPr lang="en-US" sz="8800" dirty="0" smtClean="0"/>
              <a:t>The conspicuous absence of our resident strong one is a divine set up to step up!</a:t>
            </a:r>
            <a:endParaRPr lang="en-US" sz="8800" dirty="0"/>
          </a:p>
        </p:txBody>
      </p:sp>
    </p:spTree>
    <p:extLst>
      <p:ext uri="{BB962C8B-B14F-4D97-AF65-F5344CB8AC3E}">
        <p14:creationId xmlns:p14="http://schemas.microsoft.com/office/powerpoint/2010/main" val="109154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6200" y="71437"/>
            <a:ext cx="9220199" cy="6555641"/>
          </a:xfrm>
          <a:prstGeom prst="rect">
            <a:avLst/>
          </a:prstGeom>
          <a:noFill/>
        </p:spPr>
        <p:txBody>
          <a:bodyPr wrap="square" rtlCol="0">
            <a:spAutoFit/>
          </a:bodyPr>
          <a:lstStyle/>
          <a:p>
            <a:r>
              <a:rPr lang="en-US" sz="3600" b="1" dirty="0" smtClean="0"/>
              <a:t>The Confession:</a:t>
            </a:r>
          </a:p>
          <a:p>
            <a:r>
              <a:rPr lang="en-US" sz="3200" baseline="30000" dirty="0"/>
              <a:t>28 </a:t>
            </a:r>
            <a:r>
              <a:rPr lang="en-US" sz="3200" dirty="0"/>
              <a:t>Then Nebuchadnezzar said, “Praise be to the God of Shadrach, Meshach and Abednego, who has sent his angel and rescued his servants! They trusted in him and defied the king’s command and were willing to give up their lives rather than serve or worship any god except their own God. </a:t>
            </a:r>
            <a:r>
              <a:rPr lang="en-US" sz="3200" baseline="30000" dirty="0"/>
              <a:t>29 </a:t>
            </a:r>
            <a:r>
              <a:rPr lang="en-US" sz="3200" dirty="0"/>
              <a:t>Therefore I decree that the people of any nation or language who say anything against the God of Shadrach, Meshach and Abednego be cut into pieces and their houses be turned into piles of rubble, for no other god can save in this way.”</a:t>
            </a:r>
          </a:p>
          <a:p>
            <a:endParaRPr lang="en-US" sz="3200" dirty="0"/>
          </a:p>
        </p:txBody>
      </p:sp>
    </p:spTree>
    <p:extLst>
      <p:ext uri="{BB962C8B-B14F-4D97-AF65-F5344CB8AC3E}">
        <p14:creationId xmlns:p14="http://schemas.microsoft.com/office/powerpoint/2010/main" val="291975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3" name="TextBox 2"/>
          <p:cNvSpPr txBox="1"/>
          <p:nvPr/>
        </p:nvSpPr>
        <p:spPr>
          <a:xfrm>
            <a:off x="-76200" y="71437"/>
            <a:ext cx="9196753" cy="6124754"/>
          </a:xfrm>
          <a:prstGeom prst="rect">
            <a:avLst/>
          </a:prstGeom>
          <a:noFill/>
        </p:spPr>
        <p:txBody>
          <a:bodyPr wrap="square" rtlCol="0">
            <a:spAutoFit/>
          </a:bodyPr>
          <a:lstStyle/>
          <a:p>
            <a:pPr lvl="0"/>
            <a:endParaRPr lang="en-US" sz="3200" b="1" dirty="0">
              <a:solidFill>
                <a:prstClr val="black"/>
              </a:solidFill>
            </a:endParaRPr>
          </a:p>
          <a:p>
            <a:pPr lvl="0"/>
            <a:r>
              <a:rPr lang="en-US" sz="6000" b="1" dirty="0" smtClean="0">
                <a:solidFill>
                  <a:prstClr val="black"/>
                </a:solidFill>
              </a:rPr>
              <a:t>They </a:t>
            </a:r>
            <a:r>
              <a:rPr lang="en-US" sz="6000" b="1" dirty="0">
                <a:solidFill>
                  <a:prstClr val="black"/>
                </a:solidFill>
              </a:rPr>
              <a:t>trusted in </a:t>
            </a:r>
            <a:r>
              <a:rPr lang="en-US" sz="6000" b="1" u="sng" dirty="0" smtClean="0">
                <a:solidFill>
                  <a:prstClr val="black"/>
                </a:solidFill>
              </a:rPr>
              <a:t>Him</a:t>
            </a:r>
            <a:r>
              <a:rPr lang="en-US" sz="6000" b="1" dirty="0" smtClean="0">
                <a:solidFill>
                  <a:prstClr val="black"/>
                </a:solidFill>
              </a:rPr>
              <a:t> </a:t>
            </a:r>
            <a:r>
              <a:rPr lang="en-US" sz="6000" b="1" dirty="0">
                <a:solidFill>
                  <a:prstClr val="black"/>
                </a:solidFill>
              </a:rPr>
              <a:t>and </a:t>
            </a:r>
            <a:r>
              <a:rPr lang="en-US" sz="6000" b="1" u="sng" dirty="0">
                <a:solidFill>
                  <a:prstClr val="black"/>
                </a:solidFill>
              </a:rPr>
              <a:t>defied</a:t>
            </a:r>
            <a:r>
              <a:rPr lang="en-US" sz="6000" b="1" dirty="0">
                <a:solidFill>
                  <a:prstClr val="black"/>
                </a:solidFill>
              </a:rPr>
              <a:t> the king’s command and were </a:t>
            </a:r>
            <a:r>
              <a:rPr lang="en-US" sz="6000" b="1" u="sng" dirty="0">
                <a:solidFill>
                  <a:prstClr val="black"/>
                </a:solidFill>
              </a:rPr>
              <a:t>willing to give up their lives</a:t>
            </a:r>
            <a:r>
              <a:rPr lang="en-US" sz="6000" b="1" dirty="0">
                <a:solidFill>
                  <a:prstClr val="black"/>
                </a:solidFill>
              </a:rPr>
              <a:t> rather than serve or </a:t>
            </a:r>
            <a:r>
              <a:rPr lang="en-US" sz="6000" b="1" u="sng" dirty="0">
                <a:solidFill>
                  <a:prstClr val="black"/>
                </a:solidFill>
              </a:rPr>
              <a:t>worship any god except their own God. </a:t>
            </a:r>
          </a:p>
        </p:txBody>
      </p:sp>
    </p:spTree>
    <p:extLst>
      <p:ext uri="{BB962C8B-B14F-4D97-AF65-F5344CB8AC3E}">
        <p14:creationId xmlns:p14="http://schemas.microsoft.com/office/powerpoint/2010/main" val="1797347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3" name="TextBox 2"/>
          <p:cNvSpPr txBox="1"/>
          <p:nvPr/>
        </p:nvSpPr>
        <p:spPr>
          <a:xfrm>
            <a:off x="-76200" y="71437"/>
            <a:ext cx="9220200" cy="3785652"/>
          </a:xfrm>
          <a:prstGeom prst="rect">
            <a:avLst/>
          </a:prstGeom>
          <a:noFill/>
        </p:spPr>
        <p:txBody>
          <a:bodyPr wrap="square" rtlCol="0">
            <a:spAutoFit/>
          </a:bodyPr>
          <a:lstStyle/>
          <a:p>
            <a:r>
              <a:rPr lang="en-US" sz="4000" b="1" dirty="0" smtClean="0"/>
              <a:t>The Commission:</a:t>
            </a:r>
          </a:p>
          <a:p>
            <a:endParaRPr lang="en-US" sz="4000" b="1" dirty="0"/>
          </a:p>
          <a:p>
            <a:r>
              <a:rPr lang="en-US" sz="4000" baseline="30000" dirty="0"/>
              <a:t>30 </a:t>
            </a:r>
            <a:r>
              <a:rPr lang="en-US" sz="4000" dirty="0"/>
              <a:t>Then the king promoted Shadrach, Meshach and Abednego in the province of Babylon.</a:t>
            </a:r>
          </a:p>
          <a:p>
            <a:endParaRPr lang="en-US" sz="4000" dirty="0"/>
          </a:p>
        </p:txBody>
      </p:sp>
      <p:cxnSp>
        <p:nvCxnSpPr>
          <p:cNvPr id="12" name="Straight Arrow Connector 11"/>
          <p:cNvCxnSpPr/>
          <p:nvPr/>
        </p:nvCxnSpPr>
        <p:spPr>
          <a:xfrm>
            <a:off x="4533900" y="5410200"/>
            <a:ext cx="10287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819400" y="1295400"/>
            <a:ext cx="152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533900" y="4953000"/>
            <a:ext cx="10287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447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6200" y="2209800"/>
            <a:ext cx="9296400" cy="1569660"/>
          </a:xfrm>
          <a:prstGeom prst="rect">
            <a:avLst/>
          </a:prstGeom>
          <a:noFill/>
        </p:spPr>
        <p:txBody>
          <a:bodyPr wrap="square" rtlCol="0">
            <a:spAutoFit/>
          </a:bodyPr>
          <a:lstStyle/>
          <a:p>
            <a:pPr algn="ctr"/>
            <a:r>
              <a:rPr lang="en-US" sz="9600" dirty="0" smtClean="0"/>
              <a:t>Chapter Three</a:t>
            </a:r>
            <a:endParaRPr lang="en-US" sz="9600" dirty="0"/>
          </a:p>
        </p:txBody>
      </p:sp>
    </p:spTree>
    <p:extLst>
      <p:ext uri="{BB962C8B-B14F-4D97-AF65-F5344CB8AC3E}">
        <p14:creationId xmlns:p14="http://schemas.microsoft.com/office/powerpoint/2010/main" val="3243988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82063" y="98562"/>
            <a:ext cx="9220200" cy="4585871"/>
          </a:xfrm>
          <a:prstGeom prst="rect">
            <a:avLst/>
          </a:prstGeom>
          <a:noFill/>
        </p:spPr>
        <p:txBody>
          <a:bodyPr wrap="square" rtlCol="0">
            <a:spAutoFit/>
          </a:bodyPr>
          <a:lstStyle/>
          <a:p>
            <a:r>
              <a:rPr lang="en-US" sz="4000" b="1" dirty="0"/>
              <a:t>Outline of Chapter </a:t>
            </a:r>
            <a:r>
              <a:rPr lang="en-US" sz="4000" b="1" dirty="0" smtClean="0"/>
              <a:t>Three</a:t>
            </a:r>
          </a:p>
          <a:p>
            <a:r>
              <a:rPr lang="en-US" sz="3600" dirty="0"/>
              <a:t/>
            </a:r>
            <a:br>
              <a:rPr lang="en-US" sz="3600" dirty="0"/>
            </a:br>
            <a:r>
              <a:rPr lang="en-US" sz="3600" dirty="0"/>
              <a:t>The </a:t>
            </a:r>
            <a:r>
              <a:rPr lang="en-US" sz="3600" dirty="0" smtClean="0"/>
              <a:t>Creation of The Image  1 </a:t>
            </a:r>
            <a:r>
              <a:rPr lang="en-US" sz="3600" dirty="0"/>
              <a:t/>
            </a:r>
            <a:br>
              <a:rPr lang="en-US" sz="3600" dirty="0"/>
            </a:br>
            <a:r>
              <a:rPr lang="en-US" sz="3600" dirty="0"/>
              <a:t>The </a:t>
            </a:r>
            <a:r>
              <a:rPr lang="en-US" sz="3600" dirty="0" smtClean="0"/>
              <a:t>Ceremony and call to worship 2-7 </a:t>
            </a:r>
            <a:r>
              <a:rPr lang="en-US" sz="3600" dirty="0"/>
              <a:t/>
            </a:r>
            <a:br>
              <a:rPr lang="en-US" sz="3600" dirty="0"/>
            </a:br>
            <a:r>
              <a:rPr lang="en-US" sz="3600" dirty="0" smtClean="0"/>
              <a:t>The Test and response to the Conspiracy</a:t>
            </a:r>
            <a:r>
              <a:rPr lang="en-US" sz="3600" dirty="0"/>
              <a:t>, </a:t>
            </a:r>
            <a:r>
              <a:rPr lang="en-US" sz="3600" dirty="0" smtClean="0"/>
              <a:t>8-15 </a:t>
            </a:r>
            <a:r>
              <a:rPr lang="en-US" sz="3600" dirty="0"/>
              <a:t/>
            </a:r>
            <a:br>
              <a:rPr lang="en-US" sz="3600" dirty="0"/>
            </a:br>
            <a:r>
              <a:rPr lang="en-US" sz="3600" dirty="0" smtClean="0"/>
              <a:t>Their Courage and composure, 16-27</a:t>
            </a:r>
            <a:r>
              <a:rPr lang="en-US" sz="3600" dirty="0"/>
              <a:t/>
            </a:r>
            <a:br>
              <a:rPr lang="en-US" sz="3600" dirty="0"/>
            </a:br>
            <a:r>
              <a:rPr lang="en-US" sz="3600" dirty="0" smtClean="0"/>
              <a:t>The </a:t>
            </a:r>
            <a:r>
              <a:rPr lang="en-US" sz="3600" dirty="0"/>
              <a:t>Confession, 28 </a:t>
            </a:r>
            <a:br>
              <a:rPr lang="en-US" sz="3600" dirty="0"/>
            </a:br>
            <a:r>
              <a:rPr lang="en-US" sz="3600" dirty="0" smtClean="0"/>
              <a:t>The </a:t>
            </a:r>
            <a:r>
              <a:rPr lang="en-US" sz="3600" dirty="0"/>
              <a:t>Commission, 30</a:t>
            </a:r>
            <a:endParaRPr lang="en-US" sz="3600" dirty="0" smtClean="0"/>
          </a:p>
        </p:txBody>
      </p:sp>
    </p:spTree>
    <p:extLst>
      <p:ext uri="{BB962C8B-B14F-4D97-AF65-F5344CB8AC3E}">
        <p14:creationId xmlns:p14="http://schemas.microsoft.com/office/powerpoint/2010/main" val="155807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3" name="TextBox 2"/>
          <p:cNvSpPr txBox="1"/>
          <p:nvPr/>
        </p:nvSpPr>
        <p:spPr>
          <a:xfrm>
            <a:off x="-76200" y="71437"/>
            <a:ext cx="9296400" cy="6863417"/>
          </a:xfrm>
          <a:prstGeom prst="rect">
            <a:avLst/>
          </a:prstGeom>
          <a:noFill/>
        </p:spPr>
        <p:txBody>
          <a:bodyPr wrap="square" rtlCol="0">
            <a:spAutoFit/>
          </a:bodyPr>
          <a:lstStyle/>
          <a:p>
            <a:r>
              <a:rPr lang="en-US" sz="4000" b="1" dirty="0" smtClean="0"/>
              <a:t>The Creation of the Statue:</a:t>
            </a:r>
          </a:p>
          <a:p>
            <a:endParaRPr lang="en-US" sz="4000" b="1" dirty="0" smtClean="0"/>
          </a:p>
          <a:p>
            <a:r>
              <a:rPr lang="en-US" sz="3000" dirty="0" smtClean="0"/>
              <a:t>King Nebuchadnezzar made an image of gold, sixty cubits high and six cubits wide, and set it up on the plain of Dura in the province of Babylon.                            Verse 1</a:t>
            </a:r>
          </a:p>
          <a:p>
            <a:endParaRPr lang="en-US" sz="3000" dirty="0" smtClean="0"/>
          </a:p>
          <a:p>
            <a:r>
              <a:rPr lang="en-US" sz="3000" dirty="0" smtClean="0"/>
              <a:t>If the Septuagint’s date (“in his eighteenth year” (586 B.C.)) is correct, the Babylonian army burned both the city and Temple of Daniel’s God to the ground the same year Nebuchadnezzar erected the golden image. From the king’s viewpoint, at least one possibility is that Marduk is stronger and greater than Daniel’s deity —if his God exists at all! One can understand the king’s rationale, but he is wrong and it will be demonstrated in a powerful way!</a:t>
            </a:r>
            <a:endParaRPr lang="en-US" sz="3000" dirty="0"/>
          </a:p>
        </p:txBody>
      </p:sp>
    </p:spTree>
    <p:extLst>
      <p:ext uri="{BB962C8B-B14F-4D97-AF65-F5344CB8AC3E}">
        <p14:creationId xmlns:p14="http://schemas.microsoft.com/office/powerpoint/2010/main" val="237335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5" name="TextBox 4"/>
          <p:cNvSpPr txBox="1"/>
          <p:nvPr/>
        </p:nvSpPr>
        <p:spPr>
          <a:xfrm>
            <a:off x="-99646" y="71437"/>
            <a:ext cx="9220199" cy="6709529"/>
          </a:xfrm>
          <a:prstGeom prst="rect">
            <a:avLst/>
          </a:prstGeom>
          <a:noFill/>
        </p:spPr>
        <p:txBody>
          <a:bodyPr wrap="square" rtlCol="0">
            <a:spAutoFit/>
          </a:bodyPr>
          <a:lstStyle/>
          <a:p>
            <a:r>
              <a:rPr lang="en-US" sz="4000" b="1" dirty="0" smtClean="0"/>
              <a:t>The Ceremony and Call to Worship:</a:t>
            </a:r>
          </a:p>
          <a:p>
            <a:r>
              <a:rPr lang="en-US" sz="3000" baseline="30000" dirty="0"/>
              <a:t> </a:t>
            </a:r>
            <a:r>
              <a:rPr lang="en-US" sz="3000" dirty="0"/>
              <a:t>He then summoned the satraps, prefects, governors, advisers, treasurers, judges, magistrates and all the other provincial officials to come to the dedication of the image he had set up. </a:t>
            </a:r>
            <a:r>
              <a:rPr lang="en-US" sz="3000" baseline="30000" dirty="0"/>
              <a:t>3 </a:t>
            </a:r>
            <a:r>
              <a:rPr lang="en-US" sz="3000" dirty="0"/>
              <a:t>So the satraps, prefects, governors, advisers, treasurers, judges, magistrates and all the other provincial officials assembled for the dedication of the image that King Nebuchadnezzar had set up, and they stood before </a:t>
            </a:r>
            <a:r>
              <a:rPr lang="en-US" sz="3000" dirty="0" smtClean="0"/>
              <a:t>it.</a:t>
            </a:r>
            <a:r>
              <a:rPr lang="en-US" sz="3000" baseline="30000" dirty="0" smtClean="0"/>
              <a:t>4</a:t>
            </a:r>
            <a:r>
              <a:rPr lang="en-US" sz="3000" baseline="30000" dirty="0"/>
              <a:t> </a:t>
            </a:r>
            <a:r>
              <a:rPr lang="en-US" sz="3000" dirty="0"/>
              <a:t>Then the herald loudly proclaimed, “Nations and peoples of every language, this is what you are commanded to do: </a:t>
            </a:r>
            <a:r>
              <a:rPr lang="en-US" sz="3000" baseline="30000" dirty="0"/>
              <a:t>5 </a:t>
            </a:r>
            <a:r>
              <a:rPr lang="en-US" sz="3000" dirty="0"/>
              <a:t>As soon as you hear the sound of the horn, flute, zither, lyre, harp, pipe and all kinds of music, you must fall down and worship the image of gold that King Nebuchadnezzar has set up. </a:t>
            </a:r>
          </a:p>
        </p:txBody>
      </p:sp>
    </p:spTree>
    <p:extLst>
      <p:ext uri="{BB962C8B-B14F-4D97-AF65-F5344CB8AC3E}">
        <p14:creationId xmlns:p14="http://schemas.microsoft.com/office/powerpoint/2010/main" val="3676602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1" y="5862"/>
            <a:ext cx="9220200" cy="592470"/>
          </a:xfrm>
          <a:prstGeom prst="rect">
            <a:avLst/>
          </a:prstGeom>
          <a:noFill/>
        </p:spPr>
        <p:txBody>
          <a:bodyPr wrap="square" rtlCol="0">
            <a:spAutoFit/>
          </a:bodyPr>
          <a:lstStyle/>
          <a:p>
            <a:endParaRPr lang="en-US" sz="3250" dirty="0"/>
          </a:p>
        </p:txBody>
      </p:sp>
      <p:sp>
        <p:nvSpPr>
          <p:cNvPr id="3" name="TextBox 2"/>
          <p:cNvSpPr txBox="1"/>
          <p:nvPr/>
        </p:nvSpPr>
        <p:spPr>
          <a:xfrm>
            <a:off x="-76200" y="71437"/>
            <a:ext cx="9220199" cy="1138773"/>
          </a:xfrm>
          <a:prstGeom prst="rect">
            <a:avLst/>
          </a:prstGeom>
          <a:noFill/>
        </p:spPr>
        <p:txBody>
          <a:bodyPr wrap="square" rtlCol="0">
            <a:spAutoFit/>
          </a:bodyPr>
          <a:lstStyle/>
          <a:p>
            <a:r>
              <a:rPr lang="en-US" sz="3400" dirty="0"/>
              <a:t/>
            </a:r>
            <a:br>
              <a:rPr lang="en-US" sz="3400" dirty="0"/>
            </a:br>
            <a:endParaRPr lang="en-US" sz="3400" dirty="0"/>
          </a:p>
        </p:txBody>
      </p:sp>
      <p:sp>
        <p:nvSpPr>
          <p:cNvPr id="5" name="TextBox 4"/>
          <p:cNvSpPr txBox="1"/>
          <p:nvPr/>
        </p:nvSpPr>
        <p:spPr>
          <a:xfrm>
            <a:off x="-76201" y="5862"/>
            <a:ext cx="9220200" cy="2677656"/>
          </a:xfrm>
          <a:prstGeom prst="rect">
            <a:avLst/>
          </a:prstGeom>
          <a:noFill/>
        </p:spPr>
        <p:txBody>
          <a:bodyPr wrap="square" rtlCol="0">
            <a:spAutoFit/>
          </a:bodyPr>
          <a:lstStyle/>
          <a:p>
            <a:pPr lvl="0"/>
            <a:r>
              <a:rPr lang="en-US" sz="2800" baseline="30000" dirty="0">
                <a:solidFill>
                  <a:prstClr val="black"/>
                </a:solidFill>
              </a:rPr>
              <a:t>6 </a:t>
            </a:r>
            <a:r>
              <a:rPr lang="en-US" sz="2800" dirty="0">
                <a:solidFill>
                  <a:prstClr val="black"/>
                </a:solidFill>
              </a:rPr>
              <a:t>Whoever does not fall down and worship will immediately be thrown into a blazing furnace.”</a:t>
            </a:r>
          </a:p>
          <a:p>
            <a:pPr lvl="0"/>
            <a:r>
              <a:rPr lang="en-US" sz="2800" baseline="30000" dirty="0">
                <a:solidFill>
                  <a:prstClr val="black"/>
                </a:solidFill>
              </a:rPr>
              <a:t>7 </a:t>
            </a:r>
            <a:r>
              <a:rPr lang="en-US" sz="2800" dirty="0">
                <a:solidFill>
                  <a:prstClr val="black"/>
                </a:solidFill>
              </a:rPr>
              <a:t>Therefore, as soon as they heard the sound of the horn, flute, zither, lyre, harp and all kinds of music, all the nations and peoples of every language fell down and worshiped the image of gold that King Nebuchadnezzar had set up.</a:t>
            </a:r>
          </a:p>
        </p:txBody>
      </p:sp>
    </p:spTree>
    <p:extLst>
      <p:ext uri="{BB962C8B-B14F-4D97-AF65-F5344CB8AC3E}">
        <p14:creationId xmlns:p14="http://schemas.microsoft.com/office/powerpoint/2010/main" val="200986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646" y="71437"/>
            <a:ext cx="9220199" cy="1938992"/>
          </a:xfrm>
          <a:prstGeom prst="rect">
            <a:avLst/>
          </a:prstGeom>
          <a:noFill/>
        </p:spPr>
        <p:txBody>
          <a:bodyPr wrap="square" rtlCol="0">
            <a:spAutoFit/>
          </a:bodyPr>
          <a:lstStyle/>
          <a:p>
            <a:endParaRPr lang="en-US" sz="6000" dirty="0" smtClean="0"/>
          </a:p>
          <a:p>
            <a:endParaRPr lang="en-US" sz="6000" dirty="0"/>
          </a:p>
        </p:txBody>
      </p:sp>
      <p:sp>
        <p:nvSpPr>
          <p:cNvPr id="3" name="TextBox 2"/>
          <p:cNvSpPr txBox="1"/>
          <p:nvPr/>
        </p:nvSpPr>
        <p:spPr>
          <a:xfrm>
            <a:off x="-76200" y="71437"/>
            <a:ext cx="9296400" cy="6247864"/>
          </a:xfrm>
          <a:prstGeom prst="rect">
            <a:avLst/>
          </a:prstGeom>
          <a:noFill/>
        </p:spPr>
        <p:txBody>
          <a:bodyPr wrap="square" rtlCol="0">
            <a:spAutoFit/>
          </a:bodyPr>
          <a:lstStyle/>
          <a:p>
            <a:r>
              <a:rPr lang="en-US" sz="4000" dirty="0" smtClean="0"/>
              <a:t>The king builds an image.</a:t>
            </a:r>
          </a:p>
          <a:p>
            <a:r>
              <a:rPr lang="en-US" sz="4000" dirty="0" smtClean="0"/>
              <a:t>He is arrogant!</a:t>
            </a:r>
          </a:p>
          <a:p>
            <a:r>
              <a:rPr lang="en-US" sz="4000" dirty="0" smtClean="0"/>
              <a:t>He is narcissistic!</a:t>
            </a:r>
          </a:p>
          <a:p>
            <a:r>
              <a:rPr lang="en-US" sz="4000" dirty="0" smtClean="0"/>
              <a:t>He is egotistical!</a:t>
            </a:r>
          </a:p>
          <a:p>
            <a:endParaRPr lang="en-US" sz="4000" dirty="0"/>
          </a:p>
          <a:p>
            <a:r>
              <a:rPr lang="en-US" sz="4000" dirty="0" smtClean="0"/>
              <a:t>Now let me ask a question? Are we image builders?</a:t>
            </a:r>
          </a:p>
          <a:p>
            <a:r>
              <a:rPr lang="en-US" sz="4000" dirty="0" smtClean="0"/>
              <a:t>If you (In Truth) are different from what we seem then we are image builders.</a:t>
            </a:r>
            <a:r>
              <a:rPr lang="en-US" sz="2800" dirty="0" smtClean="0"/>
              <a:t>     Beth Moore</a:t>
            </a:r>
          </a:p>
          <a:p>
            <a:endParaRPr lang="en-US" sz="4000" dirty="0" smtClean="0"/>
          </a:p>
        </p:txBody>
      </p:sp>
    </p:spTree>
    <p:extLst>
      <p:ext uri="{BB962C8B-B14F-4D97-AF65-F5344CB8AC3E}">
        <p14:creationId xmlns:p14="http://schemas.microsoft.com/office/powerpoint/2010/main" val="399126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 y="71437"/>
            <a:ext cx="9220199" cy="369332"/>
          </a:xfrm>
          <a:prstGeom prst="rect">
            <a:avLst/>
          </a:prstGeom>
          <a:noFill/>
        </p:spPr>
        <p:txBody>
          <a:bodyPr wrap="square" rtlCol="0">
            <a:spAutoFit/>
          </a:bodyPr>
          <a:lstStyle/>
          <a:p>
            <a:endParaRPr lang="en-US" dirty="0"/>
          </a:p>
        </p:txBody>
      </p:sp>
      <p:sp>
        <p:nvSpPr>
          <p:cNvPr id="3" name="TextBox 2"/>
          <p:cNvSpPr txBox="1"/>
          <p:nvPr/>
        </p:nvSpPr>
        <p:spPr>
          <a:xfrm>
            <a:off x="-76200" y="71437"/>
            <a:ext cx="9220200" cy="7086555"/>
          </a:xfrm>
          <a:prstGeom prst="rect">
            <a:avLst/>
          </a:prstGeom>
          <a:noFill/>
        </p:spPr>
        <p:txBody>
          <a:bodyPr wrap="square" rtlCol="0">
            <a:spAutoFit/>
          </a:bodyPr>
          <a:lstStyle/>
          <a:p>
            <a:pPr lvl="0"/>
            <a:r>
              <a:rPr lang="en-US" sz="3850" b="1" dirty="0">
                <a:solidFill>
                  <a:prstClr val="black"/>
                </a:solidFill>
              </a:rPr>
              <a:t>The Test and the </a:t>
            </a:r>
            <a:r>
              <a:rPr lang="en-US" sz="3850" b="1" dirty="0" smtClean="0">
                <a:solidFill>
                  <a:prstClr val="black"/>
                </a:solidFill>
              </a:rPr>
              <a:t>response </a:t>
            </a:r>
            <a:r>
              <a:rPr lang="en-US" sz="3850" b="1" dirty="0">
                <a:solidFill>
                  <a:prstClr val="black"/>
                </a:solidFill>
              </a:rPr>
              <a:t>to </a:t>
            </a:r>
            <a:r>
              <a:rPr lang="en-US" sz="3850" b="1" dirty="0" smtClean="0">
                <a:solidFill>
                  <a:prstClr val="black"/>
                </a:solidFill>
              </a:rPr>
              <a:t>the conspiracy:</a:t>
            </a:r>
          </a:p>
          <a:p>
            <a:pPr lvl="0"/>
            <a:r>
              <a:rPr lang="en-US" sz="3200" baseline="30000" dirty="0"/>
              <a:t>8 </a:t>
            </a:r>
            <a:r>
              <a:rPr lang="en-US" sz="3200" dirty="0"/>
              <a:t>At this time some </a:t>
            </a:r>
            <a:r>
              <a:rPr lang="en-US" sz="3200" dirty="0" smtClean="0"/>
              <a:t>astrologers </a:t>
            </a:r>
            <a:r>
              <a:rPr lang="en-US" sz="3200" dirty="0"/>
              <a:t>came forward and denounced the Jews. </a:t>
            </a:r>
            <a:r>
              <a:rPr lang="en-US" sz="3200" baseline="30000" dirty="0"/>
              <a:t>9 </a:t>
            </a:r>
            <a:r>
              <a:rPr lang="en-US" sz="3200" dirty="0"/>
              <a:t>They said to King Nebuchadnezzar, “May the king live forever! </a:t>
            </a:r>
            <a:r>
              <a:rPr lang="en-US" sz="3200" baseline="30000" dirty="0"/>
              <a:t>10 </a:t>
            </a:r>
            <a:r>
              <a:rPr lang="en-US" sz="3200" dirty="0"/>
              <a:t>Your Majesty has issued a decree that everyone who hears the sound of the horn, flute, zither, lyre, harp, pipe and all kinds of music must fall down and worship the image of gold, </a:t>
            </a:r>
            <a:r>
              <a:rPr lang="en-US" sz="3200" baseline="30000" dirty="0"/>
              <a:t>11 </a:t>
            </a:r>
            <a:r>
              <a:rPr lang="en-US" sz="3200" dirty="0"/>
              <a:t>and that whoever does not fall down and worship will be thrown into a blazing furnace. </a:t>
            </a:r>
            <a:r>
              <a:rPr lang="en-US" sz="3200" baseline="30000" dirty="0"/>
              <a:t>12 </a:t>
            </a:r>
            <a:r>
              <a:rPr lang="en-US" sz="3200" dirty="0"/>
              <a:t>But there are some Jews whom you have set over the affairs of the province of Babylon—Shadrach, Meshach and Abednego—who pay no attention to you, Your Majesty. They neither serve your gods nor worship the image of gold you have set up.”</a:t>
            </a:r>
            <a:endParaRPr lang="en-US" sz="3200" b="1" dirty="0">
              <a:solidFill>
                <a:prstClr val="black"/>
              </a:solidFill>
            </a:endParaRPr>
          </a:p>
        </p:txBody>
      </p:sp>
    </p:spTree>
    <p:extLst>
      <p:ext uri="{BB962C8B-B14F-4D97-AF65-F5344CB8AC3E}">
        <p14:creationId xmlns:p14="http://schemas.microsoft.com/office/powerpoint/2010/main" val="3597861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3.gstatic.com/images?q=tbn:ANd9GcSxGV-l9QHK-3um670MHIe-HMqNRl-nPjVVOx6kx4Ld_fl3f5rV"/>
          <p:cNvSpPr>
            <a:spLocks noChangeAspect="1" noChangeArrowheads="1"/>
          </p:cNvSpPr>
          <p:nvPr/>
        </p:nvSpPr>
        <p:spPr bwMode="auto">
          <a:xfrm>
            <a:off x="155575" y="-1676400"/>
            <a:ext cx="6991350" cy="3495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82" y="0"/>
            <a:ext cx="9300481" cy="6917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1437"/>
            <a:ext cx="9143999" cy="543739"/>
          </a:xfrm>
          <a:prstGeom prst="rect">
            <a:avLst/>
          </a:prstGeom>
          <a:noFill/>
        </p:spPr>
        <p:txBody>
          <a:bodyPr wrap="square" rtlCol="0">
            <a:spAutoFit/>
          </a:bodyPr>
          <a:lstStyle/>
          <a:p>
            <a:r>
              <a:rPr lang="en-US" sz="4400" baseline="30000" dirty="0" smtClean="0"/>
              <a:t> </a:t>
            </a:r>
          </a:p>
        </p:txBody>
      </p:sp>
      <p:sp>
        <p:nvSpPr>
          <p:cNvPr id="3" name="TextBox 2"/>
          <p:cNvSpPr txBox="1"/>
          <p:nvPr/>
        </p:nvSpPr>
        <p:spPr>
          <a:xfrm>
            <a:off x="-118382" y="71437"/>
            <a:ext cx="9300481" cy="7094250"/>
          </a:xfrm>
          <a:prstGeom prst="rect">
            <a:avLst/>
          </a:prstGeom>
          <a:noFill/>
        </p:spPr>
        <p:txBody>
          <a:bodyPr wrap="square" rtlCol="0">
            <a:spAutoFit/>
          </a:bodyPr>
          <a:lstStyle/>
          <a:p>
            <a:r>
              <a:rPr lang="en-US" sz="3500" baseline="30000" dirty="0"/>
              <a:t>13 </a:t>
            </a:r>
            <a:r>
              <a:rPr lang="en-US" sz="3500" dirty="0" smtClean="0"/>
              <a:t>Furious </a:t>
            </a:r>
            <a:r>
              <a:rPr lang="en-US" sz="3500" dirty="0"/>
              <a:t>with rage, Nebuchadnezzar summoned Shadrach, Meshach and Abednego. So these men were brought before the king, </a:t>
            </a:r>
            <a:r>
              <a:rPr lang="en-US" sz="3500" baseline="30000" dirty="0"/>
              <a:t>14 </a:t>
            </a:r>
            <a:r>
              <a:rPr lang="en-US" sz="3500" dirty="0"/>
              <a:t>and Nebuchadnezzar said to them, “Is it true, Shadrach, Meshach and Abednego, that you do not serve my gods or worship the image of gold I have set up? </a:t>
            </a:r>
            <a:r>
              <a:rPr lang="en-US" sz="3500" baseline="30000" dirty="0"/>
              <a:t>15 </a:t>
            </a:r>
            <a:r>
              <a:rPr lang="en-US" sz="3500" dirty="0"/>
              <a:t>Now when you hear the sound of the horn, flute, zither, lyre, harp, pipe and all kinds of music, if you are ready to fall down and worship the image I made, very good. But if you do not worship it, you will be thrown immediately into a blazing furnace. Then what god will be able to rescue you from my hand</a:t>
            </a:r>
            <a:r>
              <a:rPr lang="en-US" sz="3500" dirty="0" smtClean="0"/>
              <a:t>?”                    verses 8-15</a:t>
            </a:r>
            <a:endParaRPr lang="en-US" sz="3500" dirty="0"/>
          </a:p>
        </p:txBody>
      </p:sp>
    </p:spTree>
    <p:extLst>
      <p:ext uri="{BB962C8B-B14F-4D97-AF65-F5344CB8AC3E}">
        <p14:creationId xmlns:p14="http://schemas.microsoft.com/office/powerpoint/2010/main" val="146287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2283</TotalTime>
  <Words>370</Words>
  <Application>Microsoft Office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72</cp:revision>
  <cp:lastPrinted>2016-08-18T15:52:54Z</cp:lastPrinted>
  <dcterms:created xsi:type="dcterms:W3CDTF">2016-06-29T18:21:25Z</dcterms:created>
  <dcterms:modified xsi:type="dcterms:W3CDTF">2016-08-21T13:31:46Z</dcterms:modified>
</cp:coreProperties>
</file>