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75" r:id="rId5"/>
    <p:sldId id="276" r:id="rId6"/>
    <p:sldId id="279" r:id="rId7"/>
    <p:sldId id="278" r:id="rId8"/>
    <p:sldId id="281" r:id="rId9"/>
    <p:sldId id="280" r:id="rId10"/>
    <p:sldId id="270" r:id="rId11"/>
    <p:sldId id="271" r:id="rId12"/>
    <p:sldId id="269" r:id="rId13"/>
    <p:sldId id="27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61450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96213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2226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19557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B24E8-2519-4950-8C7D-CFA51429AC9F}"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53064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B24E8-2519-4950-8C7D-CFA51429AC9F}"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4340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B24E8-2519-4950-8C7D-CFA51429AC9F}" type="datetimeFigureOut">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79240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B24E8-2519-4950-8C7D-CFA51429AC9F}" type="datetimeFigureOut">
              <a:rPr lang="en-US" smtClean="0"/>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9758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B24E8-2519-4950-8C7D-CFA51429AC9F}" type="datetimeFigureOut">
              <a:rPr lang="en-US" smtClean="0"/>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44454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01575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1612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B24E8-2519-4950-8C7D-CFA51429AC9F}" type="datetimeFigureOut">
              <a:rPr lang="en-US" smtClean="0"/>
              <a:t>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26283-37DD-445A-A3C6-8AE6D6761569}" type="slidenum">
              <a:rPr lang="en-US" smtClean="0"/>
              <a:t>‹#›</a:t>
            </a:fld>
            <a:endParaRPr lang="en-US"/>
          </a:p>
        </p:txBody>
      </p:sp>
    </p:spTree>
    <p:extLst>
      <p:ext uri="{BB962C8B-B14F-4D97-AF65-F5344CB8AC3E}">
        <p14:creationId xmlns:p14="http://schemas.microsoft.com/office/powerpoint/2010/main" val="236213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2667000"/>
            <a:ext cx="9144000" cy="2400657"/>
          </a:xfrm>
          <a:prstGeom prst="rect">
            <a:avLst/>
          </a:prstGeom>
          <a:noFill/>
        </p:spPr>
        <p:txBody>
          <a:bodyPr wrap="square" rtlCol="0">
            <a:spAutoFit/>
          </a:bodyPr>
          <a:lstStyle/>
          <a:p>
            <a:pPr algn="ctr"/>
            <a:r>
              <a:rPr lang="en-US" sz="15000" dirty="0" smtClean="0">
                <a:solidFill>
                  <a:schemeClr val="bg1"/>
                </a:solidFill>
              </a:rPr>
              <a:t>FAMILY</a:t>
            </a:r>
            <a:endParaRPr lang="en-US" sz="15000" dirty="0">
              <a:solidFill>
                <a:schemeClr val="bg1"/>
              </a:solidFill>
            </a:endParaRPr>
          </a:p>
        </p:txBody>
      </p:sp>
    </p:spTree>
    <p:extLst>
      <p:ext uri="{BB962C8B-B14F-4D97-AF65-F5344CB8AC3E}">
        <p14:creationId xmlns:p14="http://schemas.microsoft.com/office/powerpoint/2010/main" val="1649010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0"/>
            <a:ext cx="9193967" cy="7109639"/>
          </a:xfrm>
          <a:prstGeom prst="rect">
            <a:avLst/>
          </a:prstGeom>
          <a:noFill/>
        </p:spPr>
        <p:txBody>
          <a:bodyPr wrap="square" rtlCol="0">
            <a:spAutoFit/>
          </a:bodyPr>
          <a:lstStyle/>
          <a:p>
            <a:r>
              <a:rPr lang="en-US" sz="3800" dirty="0">
                <a:solidFill>
                  <a:schemeClr val="bg1"/>
                </a:solidFill>
              </a:rPr>
              <a:t>How blessed is everyone who fears the </a:t>
            </a:r>
            <a:r>
              <a:rPr lang="en-US" sz="3800" cap="small" dirty="0" smtClean="0">
                <a:solidFill>
                  <a:schemeClr val="bg1"/>
                </a:solidFill>
              </a:rPr>
              <a:t>Lord</a:t>
            </a:r>
            <a:r>
              <a:rPr lang="en-US" sz="3800" dirty="0" smtClean="0">
                <a:solidFill>
                  <a:schemeClr val="bg1"/>
                </a:solidFill>
              </a:rPr>
              <a:t>, Who </a:t>
            </a:r>
            <a:r>
              <a:rPr lang="en-US" sz="3800" dirty="0">
                <a:solidFill>
                  <a:schemeClr val="bg1"/>
                </a:solidFill>
              </a:rPr>
              <a:t>walks in His </a:t>
            </a:r>
            <a:r>
              <a:rPr lang="en-US" sz="3800" dirty="0" smtClean="0">
                <a:solidFill>
                  <a:schemeClr val="bg1"/>
                </a:solidFill>
              </a:rPr>
              <a:t>ways. </a:t>
            </a:r>
            <a:r>
              <a:rPr lang="en-US" sz="3800" baseline="30000" dirty="0" smtClean="0">
                <a:solidFill>
                  <a:schemeClr val="bg1"/>
                </a:solidFill>
              </a:rPr>
              <a:t>2</a:t>
            </a:r>
            <a:r>
              <a:rPr lang="en-US" sz="3800" baseline="30000" dirty="0">
                <a:solidFill>
                  <a:schemeClr val="bg1"/>
                </a:solidFill>
              </a:rPr>
              <a:t> </a:t>
            </a:r>
            <a:r>
              <a:rPr lang="en-US" sz="3800" dirty="0">
                <a:solidFill>
                  <a:schemeClr val="bg1"/>
                </a:solidFill>
              </a:rPr>
              <a:t>When you shall eat of the fruit of your </a:t>
            </a:r>
            <a:r>
              <a:rPr lang="en-US" sz="3800" dirty="0" smtClean="0">
                <a:solidFill>
                  <a:schemeClr val="bg1"/>
                </a:solidFill>
              </a:rPr>
              <a:t>hands, You </a:t>
            </a:r>
            <a:r>
              <a:rPr lang="en-US" sz="3800" dirty="0">
                <a:solidFill>
                  <a:schemeClr val="bg1"/>
                </a:solidFill>
              </a:rPr>
              <a:t>will be happy and it will be well with </a:t>
            </a:r>
            <a:r>
              <a:rPr lang="en-US" sz="3800" dirty="0" smtClean="0">
                <a:solidFill>
                  <a:schemeClr val="bg1"/>
                </a:solidFill>
              </a:rPr>
              <a:t>you. </a:t>
            </a:r>
            <a:r>
              <a:rPr lang="en-US" sz="3800" baseline="30000" dirty="0" smtClean="0">
                <a:solidFill>
                  <a:schemeClr val="bg1"/>
                </a:solidFill>
              </a:rPr>
              <a:t>3</a:t>
            </a:r>
            <a:r>
              <a:rPr lang="en-US" sz="3800" baseline="30000" dirty="0">
                <a:solidFill>
                  <a:schemeClr val="bg1"/>
                </a:solidFill>
              </a:rPr>
              <a:t> </a:t>
            </a:r>
            <a:r>
              <a:rPr lang="en-US" sz="3800" dirty="0">
                <a:solidFill>
                  <a:schemeClr val="bg1"/>
                </a:solidFill>
              </a:rPr>
              <a:t>Your wife shall be like a fruitful </a:t>
            </a:r>
            <a:r>
              <a:rPr lang="en-US" sz="3800" dirty="0" smtClean="0">
                <a:solidFill>
                  <a:schemeClr val="bg1"/>
                </a:solidFill>
              </a:rPr>
              <a:t>vine Within </a:t>
            </a:r>
            <a:r>
              <a:rPr lang="en-US" sz="3800" dirty="0">
                <a:solidFill>
                  <a:schemeClr val="bg1"/>
                </a:solidFill>
              </a:rPr>
              <a:t>your </a:t>
            </a:r>
            <a:r>
              <a:rPr lang="en-US" sz="3800" dirty="0" smtClean="0">
                <a:solidFill>
                  <a:schemeClr val="bg1"/>
                </a:solidFill>
              </a:rPr>
              <a:t>house, Your </a:t>
            </a:r>
            <a:r>
              <a:rPr lang="en-US" sz="3800" dirty="0">
                <a:solidFill>
                  <a:schemeClr val="bg1"/>
                </a:solidFill>
              </a:rPr>
              <a:t>children like olive </a:t>
            </a:r>
            <a:r>
              <a:rPr lang="en-US" sz="3800" dirty="0" smtClean="0">
                <a:solidFill>
                  <a:schemeClr val="bg1"/>
                </a:solidFill>
              </a:rPr>
              <a:t>plants Around </a:t>
            </a:r>
            <a:r>
              <a:rPr lang="en-US" sz="3800" dirty="0">
                <a:solidFill>
                  <a:schemeClr val="bg1"/>
                </a:solidFill>
              </a:rPr>
              <a:t>your </a:t>
            </a:r>
            <a:r>
              <a:rPr lang="en-US" sz="3800" dirty="0" smtClean="0">
                <a:solidFill>
                  <a:schemeClr val="bg1"/>
                </a:solidFill>
              </a:rPr>
              <a:t>table. </a:t>
            </a:r>
            <a:r>
              <a:rPr lang="en-US" sz="3800" baseline="30000" dirty="0" smtClean="0">
                <a:solidFill>
                  <a:schemeClr val="bg1"/>
                </a:solidFill>
              </a:rPr>
              <a:t>4</a:t>
            </a:r>
            <a:r>
              <a:rPr lang="en-US" sz="3800" baseline="30000" dirty="0">
                <a:solidFill>
                  <a:schemeClr val="bg1"/>
                </a:solidFill>
              </a:rPr>
              <a:t> </a:t>
            </a:r>
            <a:r>
              <a:rPr lang="en-US" sz="3800" dirty="0">
                <a:solidFill>
                  <a:schemeClr val="bg1"/>
                </a:solidFill>
              </a:rPr>
              <a:t>Behold, for thus shall the man be </a:t>
            </a:r>
            <a:r>
              <a:rPr lang="en-US" sz="3800" dirty="0" smtClean="0">
                <a:solidFill>
                  <a:schemeClr val="bg1"/>
                </a:solidFill>
              </a:rPr>
              <a:t>blessed Who </a:t>
            </a:r>
            <a:r>
              <a:rPr lang="en-US" sz="3800" dirty="0">
                <a:solidFill>
                  <a:schemeClr val="bg1"/>
                </a:solidFill>
              </a:rPr>
              <a:t>fears the </a:t>
            </a:r>
            <a:r>
              <a:rPr lang="en-US" sz="3800" cap="small" dirty="0" smtClean="0">
                <a:solidFill>
                  <a:schemeClr val="bg1"/>
                </a:solidFill>
              </a:rPr>
              <a:t>Lord</a:t>
            </a:r>
            <a:r>
              <a:rPr lang="en-US" sz="3800" dirty="0" smtClean="0">
                <a:solidFill>
                  <a:schemeClr val="bg1"/>
                </a:solidFill>
              </a:rPr>
              <a:t>. </a:t>
            </a:r>
            <a:r>
              <a:rPr lang="en-US" sz="3800" baseline="30000" dirty="0" smtClean="0">
                <a:solidFill>
                  <a:schemeClr val="bg1"/>
                </a:solidFill>
              </a:rPr>
              <a:t>5</a:t>
            </a:r>
            <a:r>
              <a:rPr lang="en-US" sz="3800" baseline="30000" dirty="0">
                <a:solidFill>
                  <a:schemeClr val="bg1"/>
                </a:solidFill>
              </a:rPr>
              <a:t> </a:t>
            </a:r>
            <a:r>
              <a:rPr lang="en-US" sz="3800" dirty="0">
                <a:solidFill>
                  <a:schemeClr val="bg1"/>
                </a:solidFill>
              </a:rPr>
              <a:t>The </a:t>
            </a:r>
            <a:r>
              <a:rPr lang="en-US" sz="3800" cap="small" dirty="0">
                <a:solidFill>
                  <a:schemeClr val="bg1"/>
                </a:solidFill>
              </a:rPr>
              <a:t>Lord</a:t>
            </a:r>
            <a:r>
              <a:rPr lang="en-US" sz="3800" dirty="0">
                <a:solidFill>
                  <a:schemeClr val="bg1"/>
                </a:solidFill>
              </a:rPr>
              <a:t> bless you from </a:t>
            </a:r>
            <a:r>
              <a:rPr lang="en-US" sz="3800" dirty="0" smtClean="0">
                <a:solidFill>
                  <a:schemeClr val="bg1"/>
                </a:solidFill>
              </a:rPr>
              <a:t>Zion, And </a:t>
            </a:r>
            <a:r>
              <a:rPr lang="en-US" sz="3800" dirty="0">
                <a:solidFill>
                  <a:schemeClr val="bg1"/>
                </a:solidFill>
              </a:rPr>
              <a:t>may you see the prosperity of Jerusalem all the days of your </a:t>
            </a:r>
            <a:r>
              <a:rPr lang="en-US" sz="3800" dirty="0" smtClean="0">
                <a:solidFill>
                  <a:schemeClr val="bg1"/>
                </a:solidFill>
              </a:rPr>
              <a:t>life. </a:t>
            </a:r>
            <a:r>
              <a:rPr lang="en-US" sz="3800" baseline="30000" dirty="0" smtClean="0">
                <a:solidFill>
                  <a:schemeClr val="bg1"/>
                </a:solidFill>
              </a:rPr>
              <a:t>6</a:t>
            </a:r>
            <a:r>
              <a:rPr lang="en-US" sz="3800" baseline="30000" dirty="0">
                <a:solidFill>
                  <a:schemeClr val="bg1"/>
                </a:solidFill>
              </a:rPr>
              <a:t> </a:t>
            </a:r>
            <a:r>
              <a:rPr lang="en-US" sz="3800" dirty="0">
                <a:solidFill>
                  <a:schemeClr val="bg1"/>
                </a:solidFill>
              </a:rPr>
              <a:t>Indeed, may you see your children’s </a:t>
            </a:r>
            <a:r>
              <a:rPr lang="en-US" sz="3800" dirty="0" smtClean="0">
                <a:solidFill>
                  <a:schemeClr val="bg1"/>
                </a:solidFill>
              </a:rPr>
              <a:t>children. Peace </a:t>
            </a:r>
            <a:r>
              <a:rPr lang="en-US" sz="3800" dirty="0">
                <a:solidFill>
                  <a:schemeClr val="bg1"/>
                </a:solidFill>
              </a:rPr>
              <a:t>be upon Israel</a:t>
            </a:r>
            <a:r>
              <a:rPr lang="en-US" sz="3800" dirty="0" smtClean="0">
                <a:solidFill>
                  <a:schemeClr val="bg1"/>
                </a:solidFill>
              </a:rPr>
              <a:t>!                          NASB Psalm 128</a:t>
            </a:r>
            <a:endParaRPr lang="en-US" sz="3800" dirty="0">
              <a:solidFill>
                <a:schemeClr val="bg1"/>
              </a:solidFill>
            </a:endParaRPr>
          </a:p>
        </p:txBody>
      </p:sp>
    </p:spTree>
    <p:extLst>
      <p:ext uri="{BB962C8B-B14F-4D97-AF65-F5344CB8AC3E}">
        <p14:creationId xmlns:p14="http://schemas.microsoft.com/office/powerpoint/2010/main" val="1798157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76200"/>
            <a:ext cx="9193967" cy="7602081"/>
          </a:xfrm>
          <a:prstGeom prst="rect">
            <a:avLst/>
          </a:prstGeom>
          <a:noFill/>
        </p:spPr>
        <p:txBody>
          <a:bodyPr wrap="square" rtlCol="0">
            <a:spAutoFit/>
          </a:bodyPr>
          <a:lstStyle/>
          <a:p>
            <a:r>
              <a:rPr lang="en-US" sz="3750" dirty="0">
                <a:solidFill>
                  <a:schemeClr val="bg1"/>
                </a:solidFill>
              </a:rPr>
              <a:t>How joyful are those who fear the </a:t>
            </a:r>
            <a:r>
              <a:rPr lang="en-US" sz="3750" cap="small" dirty="0">
                <a:solidFill>
                  <a:schemeClr val="bg1"/>
                </a:solidFill>
              </a:rPr>
              <a:t>Lord</a:t>
            </a:r>
            <a:r>
              <a:rPr lang="en-US" sz="3750" dirty="0">
                <a:solidFill>
                  <a:schemeClr val="bg1"/>
                </a:solidFill>
              </a:rPr>
              <a:t>—</a:t>
            </a:r>
            <a:br>
              <a:rPr lang="en-US" sz="3750" dirty="0">
                <a:solidFill>
                  <a:schemeClr val="bg1"/>
                </a:solidFill>
              </a:rPr>
            </a:br>
            <a:r>
              <a:rPr lang="en-US" sz="3750" dirty="0" smtClean="0">
                <a:solidFill>
                  <a:schemeClr val="bg1"/>
                </a:solidFill>
              </a:rPr>
              <a:t>all </a:t>
            </a:r>
            <a:r>
              <a:rPr lang="en-US" sz="3750" dirty="0">
                <a:solidFill>
                  <a:schemeClr val="bg1"/>
                </a:solidFill>
              </a:rPr>
              <a:t>who follow his </a:t>
            </a:r>
            <a:r>
              <a:rPr lang="en-US" sz="3750" dirty="0" smtClean="0">
                <a:solidFill>
                  <a:schemeClr val="bg1"/>
                </a:solidFill>
              </a:rPr>
              <a:t>ways! </a:t>
            </a:r>
            <a:r>
              <a:rPr lang="en-US" sz="3750" baseline="30000" dirty="0" smtClean="0">
                <a:solidFill>
                  <a:schemeClr val="bg1"/>
                </a:solidFill>
              </a:rPr>
              <a:t>2</a:t>
            </a:r>
            <a:r>
              <a:rPr lang="en-US" sz="3750" baseline="30000" dirty="0">
                <a:solidFill>
                  <a:schemeClr val="bg1"/>
                </a:solidFill>
              </a:rPr>
              <a:t> </a:t>
            </a:r>
            <a:r>
              <a:rPr lang="en-US" sz="3750" dirty="0">
                <a:solidFill>
                  <a:schemeClr val="bg1"/>
                </a:solidFill>
              </a:rPr>
              <a:t>You will enjoy the fruit of your labor</a:t>
            </a:r>
            <a:r>
              <a:rPr lang="en-US" sz="3750" dirty="0" smtClean="0">
                <a:solidFill>
                  <a:schemeClr val="bg1"/>
                </a:solidFill>
              </a:rPr>
              <a:t>.</a:t>
            </a:r>
            <a:r>
              <a:rPr lang="en-US" sz="3750" dirty="0">
                <a:solidFill>
                  <a:schemeClr val="bg1"/>
                </a:solidFill>
              </a:rPr>
              <a:t> How joyful and prosperous you will </a:t>
            </a:r>
            <a:r>
              <a:rPr lang="en-US" sz="3750" dirty="0" smtClean="0">
                <a:solidFill>
                  <a:schemeClr val="bg1"/>
                </a:solidFill>
              </a:rPr>
              <a:t>be! </a:t>
            </a:r>
            <a:r>
              <a:rPr lang="en-US" sz="3750" baseline="30000" dirty="0" smtClean="0">
                <a:solidFill>
                  <a:schemeClr val="bg1"/>
                </a:solidFill>
              </a:rPr>
              <a:t>3</a:t>
            </a:r>
            <a:r>
              <a:rPr lang="en-US" sz="3750" baseline="30000" dirty="0">
                <a:solidFill>
                  <a:schemeClr val="bg1"/>
                </a:solidFill>
              </a:rPr>
              <a:t> </a:t>
            </a:r>
            <a:r>
              <a:rPr lang="en-US" sz="3750" dirty="0">
                <a:solidFill>
                  <a:schemeClr val="bg1"/>
                </a:solidFill>
              </a:rPr>
              <a:t>Your wife will be like a fruitful grapevine</a:t>
            </a:r>
            <a:r>
              <a:rPr lang="en-US" sz="3750" dirty="0" smtClean="0">
                <a:solidFill>
                  <a:schemeClr val="bg1"/>
                </a:solidFill>
              </a:rPr>
              <a:t>,</a:t>
            </a:r>
            <a:r>
              <a:rPr lang="en-US" sz="3750" dirty="0">
                <a:solidFill>
                  <a:schemeClr val="bg1"/>
                </a:solidFill>
              </a:rPr>
              <a:t> flourishing within your home.</a:t>
            </a:r>
            <a:br>
              <a:rPr lang="en-US" sz="3750" dirty="0">
                <a:solidFill>
                  <a:schemeClr val="bg1"/>
                </a:solidFill>
              </a:rPr>
            </a:br>
            <a:r>
              <a:rPr lang="en-US" sz="3750" dirty="0">
                <a:solidFill>
                  <a:schemeClr val="bg1"/>
                </a:solidFill>
              </a:rPr>
              <a:t>Your children will be like vigorous young olive </a:t>
            </a:r>
            <a:r>
              <a:rPr lang="en-US" sz="3750" dirty="0" smtClean="0">
                <a:solidFill>
                  <a:schemeClr val="bg1"/>
                </a:solidFill>
              </a:rPr>
              <a:t>trees as </a:t>
            </a:r>
            <a:r>
              <a:rPr lang="en-US" sz="3750" dirty="0">
                <a:solidFill>
                  <a:schemeClr val="bg1"/>
                </a:solidFill>
              </a:rPr>
              <a:t>they sit around your </a:t>
            </a:r>
            <a:r>
              <a:rPr lang="en-US" sz="3750" dirty="0" smtClean="0">
                <a:solidFill>
                  <a:schemeClr val="bg1"/>
                </a:solidFill>
              </a:rPr>
              <a:t>table.</a:t>
            </a:r>
            <a:r>
              <a:rPr lang="en-US" sz="3750" baseline="30000" dirty="0" smtClean="0">
                <a:solidFill>
                  <a:schemeClr val="bg1"/>
                </a:solidFill>
              </a:rPr>
              <a:t>4</a:t>
            </a:r>
            <a:r>
              <a:rPr lang="en-US" sz="3750" baseline="30000" dirty="0">
                <a:solidFill>
                  <a:schemeClr val="bg1"/>
                </a:solidFill>
              </a:rPr>
              <a:t> </a:t>
            </a:r>
            <a:r>
              <a:rPr lang="en-US" sz="3750" dirty="0">
                <a:solidFill>
                  <a:schemeClr val="bg1"/>
                </a:solidFill>
              </a:rPr>
              <a:t>That is the </a:t>
            </a:r>
            <a:r>
              <a:rPr lang="en-US" sz="3750" cap="small" dirty="0">
                <a:solidFill>
                  <a:schemeClr val="bg1"/>
                </a:solidFill>
              </a:rPr>
              <a:t>Lord</a:t>
            </a:r>
            <a:r>
              <a:rPr lang="en-US" sz="3750" dirty="0">
                <a:solidFill>
                  <a:schemeClr val="bg1"/>
                </a:solidFill>
              </a:rPr>
              <a:t>’s </a:t>
            </a:r>
            <a:r>
              <a:rPr lang="en-US" sz="3750" dirty="0" smtClean="0">
                <a:solidFill>
                  <a:schemeClr val="bg1"/>
                </a:solidFill>
              </a:rPr>
              <a:t>blessing</a:t>
            </a:r>
            <a:r>
              <a:rPr lang="en-US" sz="3750" dirty="0">
                <a:solidFill>
                  <a:schemeClr val="bg1"/>
                </a:solidFill>
              </a:rPr>
              <a:t> for those who fear him.</a:t>
            </a:r>
          </a:p>
          <a:p>
            <a:r>
              <a:rPr lang="en-US" sz="3750" baseline="30000" dirty="0">
                <a:solidFill>
                  <a:schemeClr val="bg1"/>
                </a:solidFill>
              </a:rPr>
              <a:t>5 </a:t>
            </a:r>
            <a:r>
              <a:rPr lang="en-US" sz="3750" dirty="0">
                <a:solidFill>
                  <a:schemeClr val="bg1"/>
                </a:solidFill>
              </a:rPr>
              <a:t>May the </a:t>
            </a:r>
            <a:r>
              <a:rPr lang="en-US" sz="3750" cap="small" dirty="0">
                <a:solidFill>
                  <a:schemeClr val="bg1"/>
                </a:solidFill>
              </a:rPr>
              <a:t>Lord</a:t>
            </a:r>
            <a:r>
              <a:rPr lang="en-US" sz="3750" dirty="0">
                <a:solidFill>
                  <a:schemeClr val="bg1"/>
                </a:solidFill>
              </a:rPr>
              <a:t> continually bless you from Zion</a:t>
            </a:r>
            <a:r>
              <a:rPr lang="en-US" sz="3750" dirty="0" smtClean="0">
                <a:solidFill>
                  <a:schemeClr val="bg1"/>
                </a:solidFill>
              </a:rPr>
              <a:t>. </a:t>
            </a:r>
            <a:r>
              <a:rPr lang="en-US" sz="3750" dirty="0">
                <a:solidFill>
                  <a:schemeClr val="bg1"/>
                </a:solidFill>
              </a:rPr>
              <a:t> May you see Jerusalem prosper as long as you </a:t>
            </a:r>
            <a:r>
              <a:rPr lang="en-US" sz="3750" dirty="0" smtClean="0">
                <a:solidFill>
                  <a:schemeClr val="bg1"/>
                </a:solidFill>
              </a:rPr>
              <a:t>live. </a:t>
            </a:r>
            <a:r>
              <a:rPr lang="en-US" sz="3750" baseline="30000" dirty="0" smtClean="0">
                <a:solidFill>
                  <a:schemeClr val="bg1"/>
                </a:solidFill>
              </a:rPr>
              <a:t>6</a:t>
            </a:r>
            <a:r>
              <a:rPr lang="en-US" sz="3750" baseline="30000" dirty="0">
                <a:solidFill>
                  <a:schemeClr val="bg1"/>
                </a:solidFill>
              </a:rPr>
              <a:t> </a:t>
            </a:r>
            <a:r>
              <a:rPr lang="en-US" sz="3750" dirty="0">
                <a:solidFill>
                  <a:schemeClr val="bg1"/>
                </a:solidFill>
              </a:rPr>
              <a:t>May you live to enjoy your grandchildren</a:t>
            </a:r>
            <a:r>
              <a:rPr lang="en-US" sz="3750" dirty="0" smtClean="0">
                <a:solidFill>
                  <a:schemeClr val="bg1"/>
                </a:solidFill>
              </a:rPr>
              <a:t>.                             NLV  Psalm 128</a:t>
            </a:r>
            <a:r>
              <a:rPr lang="en-US" sz="3800" dirty="0">
                <a:solidFill>
                  <a:schemeClr val="bg1"/>
                </a:solidFill>
              </a:rPr>
              <a:t/>
            </a:r>
            <a:br>
              <a:rPr lang="en-US" sz="3800" dirty="0">
                <a:solidFill>
                  <a:schemeClr val="bg1"/>
                </a:solidFill>
              </a:rPr>
            </a:br>
            <a:r>
              <a:rPr lang="en-US" sz="3800" dirty="0">
                <a:solidFill>
                  <a:schemeClr val="bg1"/>
                </a:solidFill>
              </a:rPr>
              <a:t>    May Israel have peace!</a:t>
            </a:r>
          </a:p>
        </p:txBody>
      </p:sp>
    </p:spTree>
    <p:extLst>
      <p:ext uri="{BB962C8B-B14F-4D97-AF65-F5344CB8AC3E}">
        <p14:creationId xmlns:p14="http://schemas.microsoft.com/office/powerpoint/2010/main" val="2647294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2057400"/>
            <a:ext cx="9041567" cy="4524315"/>
          </a:xfrm>
          <a:prstGeom prst="rect">
            <a:avLst/>
          </a:prstGeom>
          <a:noFill/>
        </p:spPr>
        <p:txBody>
          <a:bodyPr wrap="square" rtlCol="0">
            <a:spAutoFit/>
          </a:bodyPr>
          <a:lstStyle/>
          <a:p>
            <a:r>
              <a:rPr lang="en-US" sz="4800" b="1" baseline="30000" dirty="0">
                <a:solidFill>
                  <a:schemeClr val="bg1"/>
                </a:solidFill>
                <a:latin typeface="Arial"/>
              </a:rPr>
              <a:t>28 </a:t>
            </a:r>
            <a:r>
              <a:rPr lang="en-US" sz="4800" dirty="0">
                <a:solidFill>
                  <a:schemeClr val="bg1"/>
                </a:solidFill>
              </a:rPr>
              <a:t>Therefore let us be grateful for receiving </a:t>
            </a:r>
            <a:r>
              <a:rPr lang="en-US" sz="4800" dirty="0" smtClean="0">
                <a:solidFill>
                  <a:schemeClr val="bg1"/>
                </a:solidFill>
              </a:rPr>
              <a:t>a </a:t>
            </a:r>
            <a:r>
              <a:rPr lang="en-US" sz="4800" dirty="0">
                <a:solidFill>
                  <a:schemeClr val="bg1"/>
                </a:solidFill>
              </a:rPr>
              <a:t>kingdom that cannot be shaken, and thus </a:t>
            </a:r>
            <a:r>
              <a:rPr lang="en-US" sz="4800" dirty="0" smtClean="0">
                <a:solidFill>
                  <a:schemeClr val="bg1"/>
                </a:solidFill>
              </a:rPr>
              <a:t>let </a:t>
            </a:r>
            <a:r>
              <a:rPr lang="en-US" sz="4800" dirty="0">
                <a:solidFill>
                  <a:schemeClr val="bg1"/>
                </a:solidFill>
              </a:rPr>
              <a:t>us offer to God acceptable worship, with reverence and awe, </a:t>
            </a:r>
            <a:r>
              <a:rPr lang="en-US" sz="4800" b="1" baseline="30000" dirty="0">
                <a:solidFill>
                  <a:schemeClr val="bg1"/>
                </a:solidFill>
                <a:latin typeface="Arial"/>
              </a:rPr>
              <a:t>29 </a:t>
            </a:r>
            <a:r>
              <a:rPr lang="en-US" sz="4800" dirty="0">
                <a:solidFill>
                  <a:schemeClr val="bg1"/>
                </a:solidFill>
              </a:rPr>
              <a:t>for our </a:t>
            </a:r>
            <a:r>
              <a:rPr lang="en-US" sz="4800" dirty="0" smtClean="0">
                <a:solidFill>
                  <a:schemeClr val="bg1"/>
                </a:solidFill>
              </a:rPr>
              <a:t>God </a:t>
            </a:r>
            <a:r>
              <a:rPr lang="en-US" sz="4800" dirty="0">
                <a:solidFill>
                  <a:schemeClr val="bg1"/>
                </a:solidFill>
              </a:rPr>
              <a:t>is a consuming </a:t>
            </a:r>
            <a:r>
              <a:rPr lang="en-US" sz="4800" dirty="0" smtClean="0">
                <a:solidFill>
                  <a:schemeClr val="bg1"/>
                </a:solidFill>
              </a:rPr>
              <a:t>fire               </a:t>
            </a:r>
            <a:r>
              <a:rPr lang="en-US" sz="3200" dirty="0" smtClean="0">
                <a:solidFill>
                  <a:schemeClr val="bg1"/>
                </a:solidFill>
              </a:rPr>
              <a:t>Hebrews 12:28,20</a:t>
            </a:r>
            <a:endParaRPr lang="en-US" sz="3200" dirty="0">
              <a:solidFill>
                <a:schemeClr val="bg1"/>
              </a:solidFill>
            </a:endParaRPr>
          </a:p>
        </p:txBody>
      </p:sp>
      <p:sp>
        <p:nvSpPr>
          <p:cNvPr id="4" name="TextBox 3"/>
          <p:cNvSpPr txBox="1"/>
          <p:nvPr/>
        </p:nvSpPr>
        <p:spPr>
          <a:xfrm>
            <a:off x="0" y="76200"/>
            <a:ext cx="9168982" cy="830997"/>
          </a:xfrm>
          <a:prstGeom prst="rect">
            <a:avLst/>
          </a:prstGeom>
          <a:noFill/>
        </p:spPr>
        <p:txBody>
          <a:bodyPr wrap="square" rtlCol="0">
            <a:spAutoFit/>
          </a:bodyPr>
          <a:lstStyle/>
          <a:p>
            <a:r>
              <a:rPr lang="en-US" sz="4800" dirty="0" smtClean="0">
                <a:solidFill>
                  <a:schemeClr val="bg1"/>
                </a:solidFill>
              </a:rPr>
              <a:t>What does it mean to </a:t>
            </a:r>
            <a:r>
              <a:rPr lang="en-US" sz="4800" dirty="0" smtClean="0">
                <a:solidFill>
                  <a:srgbClr val="92D050"/>
                </a:solidFill>
              </a:rPr>
              <a:t>fear</a:t>
            </a:r>
            <a:r>
              <a:rPr lang="en-US" sz="4800" dirty="0" smtClean="0">
                <a:solidFill>
                  <a:schemeClr val="bg1"/>
                </a:solidFill>
              </a:rPr>
              <a:t> the </a:t>
            </a:r>
            <a:r>
              <a:rPr lang="en-US" sz="4800" dirty="0" smtClean="0">
                <a:solidFill>
                  <a:srgbClr val="92D050"/>
                </a:solidFill>
              </a:rPr>
              <a:t>LORD</a:t>
            </a:r>
            <a:endParaRPr lang="en-US" sz="4800" dirty="0">
              <a:solidFill>
                <a:srgbClr val="92D050"/>
              </a:solidFill>
            </a:endParaRPr>
          </a:p>
        </p:txBody>
      </p:sp>
    </p:spTree>
    <p:extLst>
      <p:ext uri="{BB962C8B-B14F-4D97-AF65-F5344CB8AC3E}">
        <p14:creationId xmlns:p14="http://schemas.microsoft.com/office/powerpoint/2010/main" val="14663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0"/>
            <a:ext cx="9168982" cy="5386090"/>
          </a:xfrm>
          <a:prstGeom prst="rect">
            <a:avLst/>
          </a:prstGeom>
          <a:noFill/>
        </p:spPr>
        <p:txBody>
          <a:bodyPr wrap="square" rtlCol="0">
            <a:spAutoFit/>
          </a:bodyPr>
          <a:lstStyle/>
          <a:p>
            <a:r>
              <a:rPr lang="en-US" sz="4400" dirty="0" smtClean="0">
                <a:solidFill>
                  <a:schemeClr val="bg1"/>
                </a:solidFill>
              </a:rPr>
              <a:t>How blessed is he who fears the Lord!</a:t>
            </a:r>
          </a:p>
          <a:p>
            <a:pPr marL="742950" indent="-742950">
              <a:buFont typeface="+mj-lt"/>
              <a:buAutoNum type="arabicPeriod"/>
            </a:pPr>
            <a:endParaRPr lang="en-US" sz="4400" dirty="0" smtClean="0">
              <a:solidFill>
                <a:schemeClr val="bg1"/>
              </a:solidFill>
            </a:endParaRPr>
          </a:p>
          <a:p>
            <a:pPr marL="742950" indent="-742950">
              <a:buFont typeface="+mj-lt"/>
              <a:buAutoNum type="arabicPeriod"/>
            </a:pPr>
            <a:r>
              <a:rPr lang="en-US" sz="4400" dirty="0" smtClean="0">
                <a:solidFill>
                  <a:schemeClr val="bg1"/>
                </a:solidFill>
              </a:rPr>
              <a:t>You will be happy and it will be well with you.</a:t>
            </a:r>
          </a:p>
          <a:p>
            <a:pPr marL="742950" indent="-742950">
              <a:buFont typeface="+mj-lt"/>
              <a:buAutoNum type="arabicPeriod"/>
            </a:pPr>
            <a:r>
              <a:rPr lang="en-US" sz="4400" dirty="0" smtClean="0">
                <a:solidFill>
                  <a:schemeClr val="bg1"/>
                </a:solidFill>
              </a:rPr>
              <a:t>Your wife will be like a fruitful vine.</a:t>
            </a:r>
          </a:p>
          <a:p>
            <a:pPr marL="742950" indent="-742950">
              <a:buFont typeface="+mj-lt"/>
              <a:buAutoNum type="arabicPeriod"/>
            </a:pPr>
            <a:r>
              <a:rPr lang="en-US" sz="4400" dirty="0" smtClean="0">
                <a:solidFill>
                  <a:schemeClr val="bg1"/>
                </a:solidFill>
              </a:rPr>
              <a:t>Your children like olive plants.</a:t>
            </a:r>
          </a:p>
          <a:p>
            <a:pPr marL="742950" indent="-742950">
              <a:buFont typeface="+mj-lt"/>
              <a:buAutoNum type="arabicPeriod"/>
            </a:pPr>
            <a:r>
              <a:rPr lang="en-US" sz="4400" dirty="0" smtClean="0">
                <a:solidFill>
                  <a:schemeClr val="bg1"/>
                </a:solidFill>
              </a:rPr>
              <a:t>You will see your children's children.</a:t>
            </a:r>
            <a:endParaRPr lang="en-US" sz="44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237439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6200"/>
            <a:ext cx="9296400" cy="6494085"/>
          </a:xfrm>
          <a:prstGeom prst="rect">
            <a:avLst/>
          </a:prstGeom>
          <a:noFill/>
        </p:spPr>
        <p:txBody>
          <a:bodyPr wrap="square" rtlCol="0">
            <a:spAutoFit/>
          </a:bodyPr>
          <a:lstStyle/>
          <a:p>
            <a:r>
              <a:rPr lang="en-US" sz="3200" dirty="0" smtClean="0">
                <a:solidFill>
                  <a:schemeClr val="bg1"/>
                </a:solidFill>
              </a:rPr>
              <a:t>Family </a:t>
            </a:r>
            <a:r>
              <a:rPr lang="en-US" sz="3200" dirty="0">
                <a:solidFill>
                  <a:schemeClr val="bg1"/>
                </a:solidFill>
              </a:rPr>
              <a:t>is extremely important in the Bible, both in a physical sense and in a theological sense. The concept of family was introduced in the very beginning, as we see in Genesis 1:28, "God blessed them and said to them, ‘Be fruitful and increase in number; fill the earth and subdue it. Rule over the fish of the sea and the birds of the air and over every living creature that moves on the ground.'" God's plan for creation was for men and women to marry and have children. A man and a woman would form a "one-flesh" union through marriage (Genesis 2:24), and they with their children become a family, the essential building block of human </a:t>
            </a:r>
            <a:r>
              <a:rPr lang="en-US" sz="3200" dirty="0" smtClean="0">
                <a:solidFill>
                  <a:schemeClr val="bg1"/>
                </a:solidFill>
              </a:rPr>
              <a:t>society and of His church.               </a:t>
            </a:r>
            <a:r>
              <a:rPr lang="en-US" sz="3200" dirty="0" smtClean="0"/>
              <a:t> </a:t>
            </a:r>
            <a:r>
              <a:rPr lang="en-US" sz="3200" dirty="0">
                <a:solidFill>
                  <a:schemeClr val="bg1"/>
                </a:solidFill>
              </a:rPr>
              <a:t>Michael Houdmann</a:t>
            </a:r>
          </a:p>
        </p:txBody>
      </p:sp>
    </p:spTree>
    <p:extLst>
      <p:ext uri="{BB962C8B-B14F-4D97-AF65-F5344CB8AC3E}">
        <p14:creationId xmlns:p14="http://schemas.microsoft.com/office/powerpoint/2010/main" val="3879541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6247864"/>
          </a:xfrm>
          <a:prstGeom prst="rect">
            <a:avLst/>
          </a:prstGeom>
          <a:noFill/>
        </p:spPr>
        <p:txBody>
          <a:bodyPr wrap="square" rtlCol="0">
            <a:spAutoFit/>
          </a:bodyPr>
          <a:lstStyle/>
          <a:p>
            <a:r>
              <a:rPr lang="en-US" sz="4000" dirty="0" smtClean="0">
                <a:solidFill>
                  <a:schemeClr val="bg1"/>
                </a:solidFill>
              </a:rPr>
              <a:t>But since that declaration there has been an all out assault on the family.</a:t>
            </a:r>
          </a:p>
          <a:p>
            <a:endParaRPr lang="en-US" sz="4000" dirty="0">
              <a:solidFill>
                <a:schemeClr val="bg1"/>
              </a:solidFill>
            </a:endParaRPr>
          </a:p>
          <a:p>
            <a:pPr lvl="0"/>
            <a:r>
              <a:rPr lang="en-US" sz="4000" dirty="0">
                <a:solidFill>
                  <a:prstClr val="white"/>
                </a:solidFill>
              </a:rPr>
              <a:t>God is challenged in the garden</a:t>
            </a:r>
          </a:p>
          <a:p>
            <a:endParaRPr lang="en-US" sz="4000" dirty="0" smtClean="0">
              <a:solidFill>
                <a:schemeClr val="bg1"/>
              </a:solidFill>
            </a:endParaRPr>
          </a:p>
          <a:p>
            <a:r>
              <a:rPr lang="en-US" sz="4000" dirty="0" smtClean="0">
                <a:solidFill>
                  <a:schemeClr val="bg1"/>
                </a:solidFill>
              </a:rPr>
              <a:t>Adam relinquishes his responsibility</a:t>
            </a:r>
          </a:p>
          <a:p>
            <a:endParaRPr lang="en-US" sz="4000" dirty="0">
              <a:solidFill>
                <a:schemeClr val="bg1"/>
              </a:solidFill>
            </a:endParaRPr>
          </a:p>
          <a:p>
            <a:r>
              <a:rPr lang="en-US" sz="4000" dirty="0" smtClean="0">
                <a:solidFill>
                  <a:schemeClr val="bg1"/>
                </a:solidFill>
              </a:rPr>
              <a:t>Cain kills his brother</a:t>
            </a:r>
          </a:p>
          <a:p>
            <a:endParaRPr lang="en-US" sz="4000" dirty="0">
              <a:solidFill>
                <a:schemeClr val="bg1"/>
              </a:solidFill>
            </a:endParaRPr>
          </a:p>
          <a:p>
            <a:endParaRPr lang="en-US" sz="4000" dirty="0">
              <a:solidFill>
                <a:schemeClr val="bg1"/>
              </a:solidFill>
            </a:endParaRPr>
          </a:p>
        </p:txBody>
      </p:sp>
    </p:spTree>
    <p:extLst>
      <p:ext uri="{BB962C8B-B14F-4D97-AF65-F5344CB8AC3E}">
        <p14:creationId xmlns:p14="http://schemas.microsoft.com/office/powerpoint/2010/main" val="349056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6370975"/>
          </a:xfrm>
          <a:prstGeom prst="rect">
            <a:avLst/>
          </a:prstGeom>
          <a:noFill/>
        </p:spPr>
        <p:txBody>
          <a:bodyPr wrap="square" rtlCol="0">
            <a:spAutoFit/>
          </a:bodyPr>
          <a:lstStyle/>
          <a:p>
            <a:endParaRPr lang="en-US" sz="4000" dirty="0" smtClean="0">
              <a:solidFill>
                <a:schemeClr val="bg1"/>
              </a:solidFill>
            </a:endParaRPr>
          </a:p>
          <a:p>
            <a:endParaRPr lang="en-US" sz="4000" dirty="0">
              <a:solidFill>
                <a:schemeClr val="bg1"/>
              </a:solidFill>
            </a:endParaRPr>
          </a:p>
          <a:p>
            <a:r>
              <a:rPr lang="en-US" sz="4000" dirty="0" smtClean="0">
                <a:solidFill>
                  <a:schemeClr val="bg1"/>
                </a:solidFill>
              </a:rPr>
              <a:t>Since 1960 approximately 45 million people have been divorced</a:t>
            </a:r>
          </a:p>
          <a:p>
            <a:r>
              <a:rPr lang="en-US" sz="2200" b="1" dirty="0" smtClean="0">
                <a:solidFill>
                  <a:schemeClr val="bg1"/>
                </a:solidFill>
                <a:latin typeface="Trebuchet MS"/>
              </a:rPr>
              <a:t>How</a:t>
            </a:r>
            <a:r>
              <a:rPr lang="en-US" sz="2200" b="1" dirty="0">
                <a:solidFill>
                  <a:schemeClr val="bg1"/>
                </a:solidFill>
                <a:latin typeface="Trebuchet MS"/>
              </a:rPr>
              <a:t> Prevalent are Stepfamilies?</a:t>
            </a:r>
            <a:endParaRPr lang="en-US" sz="2200" dirty="0">
              <a:solidFill>
                <a:schemeClr val="bg1"/>
              </a:solidFill>
              <a:latin typeface="Trebuchet MS"/>
            </a:endParaRPr>
          </a:p>
          <a:p>
            <a:pPr marL="342900" marR="0" lvl="0" indent="-342900">
              <a:spcBef>
                <a:spcPts val="0"/>
              </a:spcBef>
              <a:spcAft>
                <a:spcPts val="600"/>
              </a:spcAft>
              <a:buFont typeface="Arial"/>
              <a:buChar char="•"/>
            </a:pPr>
            <a:r>
              <a:rPr lang="en-US" sz="2200" b="1" dirty="0">
                <a:solidFill>
                  <a:schemeClr val="bg1"/>
                </a:solidFill>
                <a:latin typeface="Trebuchet MS"/>
              </a:rPr>
              <a:t>40% of married couples with children (i.e., families) in the US are </a:t>
            </a:r>
            <a:r>
              <a:rPr lang="en-US" sz="2200" b="1" u="sng" dirty="0" err="1" smtClean="0">
                <a:solidFill>
                  <a:schemeClr val="bg1"/>
                </a:solidFill>
                <a:latin typeface="Trebuchet MS"/>
              </a:rPr>
              <a:t>stepcouple</a:t>
            </a:r>
            <a:r>
              <a:rPr lang="en-US" sz="2200" b="1" u="sng" dirty="0" smtClean="0">
                <a:solidFill>
                  <a:schemeClr val="bg1"/>
                </a:solidFill>
                <a:latin typeface="Trebuchet MS"/>
              </a:rPr>
              <a:t> </a:t>
            </a:r>
            <a:r>
              <a:rPr lang="en-US" sz="2200" dirty="0" smtClean="0">
                <a:solidFill>
                  <a:schemeClr val="bg1"/>
                </a:solidFill>
                <a:latin typeface="Trebuchet MS"/>
              </a:rPr>
              <a:t>(at least </a:t>
            </a:r>
            <a:r>
              <a:rPr lang="en-US" sz="2200" dirty="0">
                <a:solidFill>
                  <a:schemeClr val="bg1"/>
                </a:solidFill>
                <a:latin typeface="Trebuchet MS"/>
              </a:rPr>
              <a:t>one partner had a child from a previous relationship before marriage; this includes full and part-time residential stepfamilies and those with children under and/or over the age of 18). </a:t>
            </a:r>
            <a:r>
              <a:rPr lang="en-US" sz="2200" dirty="0" smtClean="0">
                <a:solidFill>
                  <a:schemeClr val="bg1"/>
                </a:solidFill>
                <a:latin typeface="Trebuchet MS"/>
              </a:rPr>
              <a:t>100 </a:t>
            </a:r>
            <a:r>
              <a:rPr lang="en-US" sz="2200" dirty="0">
                <a:solidFill>
                  <a:schemeClr val="bg1"/>
                </a:solidFill>
                <a:latin typeface="Trebuchet MS"/>
              </a:rPr>
              <a:t>million Americans have a step relationship </a:t>
            </a:r>
            <a:br>
              <a:rPr lang="en-US" sz="2200" dirty="0">
                <a:solidFill>
                  <a:schemeClr val="bg1"/>
                </a:solidFill>
                <a:latin typeface="Trebuchet MS"/>
              </a:rPr>
            </a:br>
            <a:endParaRPr lang="en-US" sz="2200" dirty="0">
              <a:solidFill>
                <a:schemeClr val="bg1"/>
              </a:solidFill>
              <a:latin typeface="Trebuchet MS"/>
            </a:endParaRPr>
          </a:p>
          <a:p>
            <a:pPr marL="342900" marR="0" lvl="0" indent="-342900">
              <a:spcBef>
                <a:spcPts val="0"/>
              </a:spcBef>
              <a:spcAft>
                <a:spcPts val="600"/>
              </a:spcAft>
              <a:buFont typeface="Arial"/>
              <a:buChar char="•"/>
            </a:pPr>
            <a:r>
              <a:rPr lang="en-US" sz="2200" b="1" dirty="0">
                <a:solidFill>
                  <a:schemeClr val="bg1"/>
                </a:solidFill>
                <a:latin typeface="Trebuchet MS"/>
              </a:rPr>
              <a:t>Approximately one-third of all weddings in America today form stepfamilies</a:t>
            </a:r>
            <a:r>
              <a:rPr lang="en-US" sz="2200" dirty="0">
                <a:solidFill>
                  <a:schemeClr val="bg1"/>
                </a:solidFill>
                <a:latin typeface="Trebuchet MS"/>
              </a:rPr>
              <a:t> (demographic estimate, Deal)  </a:t>
            </a:r>
          </a:p>
          <a:p>
            <a:endParaRPr lang="en-US" sz="4000" dirty="0">
              <a:solidFill>
                <a:schemeClr val="bg1"/>
              </a:solidFill>
            </a:endParaRPr>
          </a:p>
        </p:txBody>
      </p:sp>
      <p:sp>
        <p:nvSpPr>
          <p:cNvPr id="4" name="TextBox 3"/>
          <p:cNvSpPr txBox="1"/>
          <p:nvPr/>
        </p:nvSpPr>
        <p:spPr>
          <a:xfrm>
            <a:off x="-24985" y="260866"/>
            <a:ext cx="9193967" cy="707886"/>
          </a:xfrm>
          <a:prstGeom prst="rect">
            <a:avLst/>
          </a:prstGeom>
          <a:noFill/>
        </p:spPr>
        <p:txBody>
          <a:bodyPr wrap="square" rtlCol="0">
            <a:spAutoFit/>
          </a:bodyPr>
          <a:lstStyle/>
          <a:p>
            <a:r>
              <a:rPr lang="en-US" sz="4000" dirty="0" smtClean="0">
                <a:solidFill>
                  <a:schemeClr val="bg1"/>
                </a:solidFill>
              </a:rPr>
              <a:t>The evolution of the Family</a:t>
            </a:r>
            <a:endParaRPr lang="en-US" sz="4000" dirty="0">
              <a:solidFill>
                <a:schemeClr val="bg1"/>
              </a:solidFill>
            </a:endParaRPr>
          </a:p>
        </p:txBody>
      </p:sp>
    </p:spTree>
    <p:extLst>
      <p:ext uri="{BB962C8B-B14F-4D97-AF65-F5344CB8AC3E}">
        <p14:creationId xmlns:p14="http://schemas.microsoft.com/office/powerpoint/2010/main" val="3303897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0" y="152400"/>
            <a:ext cx="9144000" cy="5001369"/>
          </a:xfrm>
          <a:prstGeom prst="rect">
            <a:avLst/>
          </a:prstGeom>
          <a:noFill/>
        </p:spPr>
        <p:txBody>
          <a:bodyPr wrap="square" rtlCol="0">
            <a:spAutoFit/>
          </a:bodyPr>
          <a:lstStyle/>
          <a:p>
            <a:pPr>
              <a:spcAft>
                <a:spcPts val="600"/>
              </a:spcAft>
            </a:pPr>
            <a:r>
              <a:rPr lang="en-US" sz="3200" dirty="0">
                <a:solidFill>
                  <a:schemeClr val="bg1"/>
                </a:solidFill>
                <a:latin typeface="Trebuchet MS"/>
              </a:rPr>
              <a:t>A national Pew Center report (Livingston, 2014) finds that 40% of all new marriages in the US are remarriages for one or both of the partners. </a:t>
            </a:r>
            <a:br>
              <a:rPr lang="en-US" sz="3200" dirty="0">
                <a:solidFill>
                  <a:schemeClr val="bg1"/>
                </a:solidFill>
                <a:latin typeface="Trebuchet MS"/>
              </a:rPr>
            </a:br>
            <a:endParaRPr lang="en-US" sz="3200" dirty="0">
              <a:solidFill>
                <a:schemeClr val="bg1"/>
              </a:solidFill>
              <a:latin typeface="Trebuchet MS"/>
            </a:endParaRPr>
          </a:p>
          <a:p>
            <a:pPr>
              <a:buFont typeface="Arial"/>
              <a:buChar char="•"/>
            </a:pPr>
            <a:r>
              <a:rPr lang="en-US" sz="3200" b="1" dirty="0">
                <a:solidFill>
                  <a:schemeClr val="bg1"/>
                </a:solidFill>
                <a:latin typeface="Trebuchet MS"/>
              </a:rPr>
              <a:t>In 1960, just 13% of married adults were in a second or subsequent marriage.</a:t>
            </a:r>
            <a:endParaRPr lang="en-US" sz="3200" dirty="0">
              <a:solidFill>
                <a:schemeClr val="bg1"/>
              </a:solidFill>
              <a:latin typeface="Trebuchet MS"/>
            </a:endParaRPr>
          </a:p>
          <a:p>
            <a:pPr>
              <a:buFont typeface="Arial"/>
              <a:buChar char="•"/>
            </a:pPr>
            <a:r>
              <a:rPr lang="en-US" sz="3200" b="1" dirty="0">
                <a:solidFill>
                  <a:schemeClr val="bg1"/>
                </a:solidFill>
                <a:latin typeface="Trebuchet MS"/>
              </a:rPr>
              <a:t>Today, close to 25% are (42 million adults). This is triple the 1960 rate.</a:t>
            </a:r>
            <a:endParaRPr lang="en-US" sz="3200" dirty="0">
              <a:solidFill>
                <a:schemeClr val="bg1"/>
              </a:solidFill>
              <a:latin typeface="Trebuchet MS"/>
            </a:endParaRPr>
          </a:p>
          <a:p>
            <a:pPr>
              <a:buFont typeface="Arial"/>
              <a:buChar char="•"/>
            </a:pPr>
            <a:r>
              <a:rPr lang="en-US" sz="3200" b="1" dirty="0">
                <a:solidFill>
                  <a:schemeClr val="bg1"/>
                </a:solidFill>
                <a:latin typeface="Trebuchet MS"/>
              </a:rPr>
              <a:t>And, of new marriages, 40% are remarriages </a:t>
            </a:r>
            <a:r>
              <a:rPr lang="en-US" sz="2600" dirty="0">
                <a:solidFill>
                  <a:schemeClr val="bg1"/>
                </a:solidFill>
                <a:latin typeface="Trebuchet MS"/>
              </a:rPr>
              <a:t/>
            </a:r>
            <a:br>
              <a:rPr lang="en-US" sz="2600" dirty="0">
                <a:solidFill>
                  <a:schemeClr val="bg1"/>
                </a:solidFill>
                <a:latin typeface="Trebuchet MS"/>
              </a:rPr>
            </a:br>
            <a:endParaRPr lang="en-US" sz="2600" dirty="0">
              <a:solidFill>
                <a:schemeClr val="bg1"/>
              </a:solidFill>
              <a:latin typeface="Trebuchet MS"/>
            </a:endParaRPr>
          </a:p>
        </p:txBody>
      </p:sp>
    </p:spTree>
    <p:extLst>
      <p:ext uri="{BB962C8B-B14F-4D97-AF65-F5344CB8AC3E}">
        <p14:creationId xmlns:p14="http://schemas.microsoft.com/office/powerpoint/2010/main" val="1005917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0"/>
            <a:ext cx="9168982" cy="6524863"/>
          </a:xfrm>
          <a:prstGeom prst="rect">
            <a:avLst/>
          </a:prstGeom>
          <a:noFill/>
        </p:spPr>
        <p:txBody>
          <a:bodyPr wrap="square" rtlCol="0">
            <a:spAutoFit/>
          </a:bodyPr>
          <a:lstStyle/>
          <a:p>
            <a:pPr>
              <a:spcAft>
                <a:spcPts val="600"/>
              </a:spcAft>
            </a:pPr>
            <a:r>
              <a:rPr lang="en-US" sz="2400" dirty="0">
                <a:solidFill>
                  <a:schemeClr val="bg1"/>
                </a:solidFill>
                <a:latin typeface="Trebuchet MS"/>
              </a:rPr>
              <a:t>A 2011 report by the Pew Research Center on adults in America updates our national statistics </a:t>
            </a:r>
            <a:r>
              <a:rPr lang="en-US" sz="2400" dirty="0" smtClean="0">
                <a:solidFill>
                  <a:schemeClr val="bg1"/>
                </a:solidFill>
                <a:latin typeface="Trebuchet MS"/>
              </a:rPr>
              <a:t> on </a:t>
            </a:r>
            <a:r>
              <a:rPr lang="en-US" sz="2400" dirty="0">
                <a:solidFill>
                  <a:schemeClr val="bg1"/>
                </a:solidFill>
                <a:latin typeface="Trebuchet MS"/>
              </a:rPr>
              <a:t>stepfamilies for the first time in a decade. NOTE: these statistics are on adults and do not include children.</a:t>
            </a:r>
          </a:p>
          <a:p>
            <a:pPr marL="342900" marR="0" lvl="0" indent="-342900">
              <a:spcBef>
                <a:spcPts val="0"/>
              </a:spcBef>
              <a:spcAft>
                <a:spcPts val="600"/>
              </a:spcAft>
              <a:buFont typeface="Arial"/>
              <a:buChar char="•"/>
            </a:pPr>
            <a:r>
              <a:rPr lang="en-US" sz="2400" b="1" dirty="0">
                <a:solidFill>
                  <a:schemeClr val="bg1"/>
                </a:solidFill>
                <a:latin typeface="Trebuchet MS"/>
              </a:rPr>
              <a:t>42% of adults have a </a:t>
            </a:r>
            <a:r>
              <a:rPr lang="en-US" sz="2400" b="1" dirty="0" smtClean="0">
                <a:solidFill>
                  <a:schemeClr val="bg1"/>
                </a:solidFill>
                <a:latin typeface="Trebuchet MS"/>
              </a:rPr>
              <a:t>step relationship-</a:t>
            </a:r>
            <a:r>
              <a:rPr lang="en-US" sz="2400" b="1" dirty="0">
                <a:solidFill>
                  <a:schemeClr val="bg1"/>
                </a:solidFill>
                <a:latin typeface="Trebuchet MS"/>
              </a:rPr>
              <a:t>-either a stepparent, a step or half sibling, or a stepchild. This translates to 95.5 million adults.</a:t>
            </a:r>
            <a:r>
              <a:rPr lang="en-US" sz="2400" dirty="0">
                <a:solidFill>
                  <a:schemeClr val="bg1"/>
                </a:solidFill>
                <a:latin typeface="Trebuchet MS"/>
              </a:rPr>
              <a:t> (When you add the more than 5 million stepchildren in the US, the total is over 100 million Americans have a </a:t>
            </a:r>
            <a:r>
              <a:rPr lang="en-US" sz="2400" dirty="0" smtClean="0">
                <a:solidFill>
                  <a:schemeClr val="bg1"/>
                </a:solidFill>
                <a:latin typeface="Trebuchet MS"/>
              </a:rPr>
              <a:t>step relationship.)</a:t>
            </a:r>
            <a:r>
              <a:rPr lang="en-US" sz="2400" dirty="0">
                <a:solidFill>
                  <a:schemeClr val="bg1"/>
                </a:solidFill>
                <a:latin typeface="Trebuchet MS"/>
              </a:rPr>
              <a:t/>
            </a:r>
            <a:br>
              <a:rPr lang="en-US" sz="2400" dirty="0">
                <a:solidFill>
                  <a:schemeClr val="bg1"/>
                </a:solidFill>
                <a:latin typeface="Trebuchet MS"/>
              </a:rPr>
            </a:br>
            <a:endParaRPr lang="en-US" sz="2400" dirty="0">
              <a:solidFill>
                <a:schemeClr val="bg1"/>
              </a:solidFill>
              <a:latin typeface="Trebuchet MS"/>
            </a:endParaRPr>
          </a:p>
          <a:p>
            <a:pPr marL="342900" marR="0" lvl="0" indent="-342900">
              <a:spcBef>
                <a:spcPts val="0"/>
              </a:spcBef>
              <a:spcAft>
                <a:spcPts val="600"/>
              </a:spcAft>
              <a:buFont typeface="Arial"/>
              <a:buChar char="•"/>
            </a:pPr>
            <a:r>
              <a:rPr lang="en-US" sz="2400" b="1" dirty="0">
                <a:solidFill>
                  <a:schemeClr val="bg1"/>
                </a:solidFill>
                <a:latin typeface="Trebuchet MS"/>
              </a:rPr>
              <a:t>13% of adults are stepparents (29-30 million); 15% of men are stepdads (16.5 million) and 12% of women are stepmoms (14 million). NOTE: </a:t>
            </a:r>
            <a:r>
              <a:rPr lang="en-US" sz="2400" dirty="0">
                <a:solidFill>
                  <a:schemeClr val="bg1"/>
                </a:solidFill>
                <a:latin typeface="Trebuchet MS"/>
              </a:rPr>
              <a:t>This is only of stepmothers (married or cohabiting) of children under the age of 18 and does not include stepmothers of adult stepchildren. Adding those women could double the estimate to 22-36 million. The same could be said of stepdads. </a:t>
            </a:r>
          </a:p>
        </p:txBody>
      </p:sp>
    </p:spTree>
    <p:extLst>
      <p:ext uri="{BB962C8B-B14F-4D97-AF65-F5344CB8AC3E}">
        <p14:creationId xmlns:p14="http://schemas.microsoft.com/office/powerpoint/2010/main" val="2337450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2"/>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152400"/>
            <a:ext cx="9168982" cy="5509200"/>
          </a:xfrm>
          <a:prstGeom prst="rect">
            <a:avLst/>
          </a:prstGeom>
          <a:noFill/>
        </p:spPr>
        <p:txBody>
          <a:bodyPr wrap="square" rtlCol="0">
            <a:spAutoFit/>
          </a:bodyPr>
          <a:lstStyle/>
          <a:p>
            <a:r>
              <a:rPr lang="en-US" sz="3200" dirty="0" smtClean="0">
                <a:solidFill>
                  <a:schemeClr val="bg1"/>
                </a:solidFill>
              </a:rPr>
              <a:t>The dysfunction of the family.</a:t>
            </a:r>
          </a:p>
          <a:p>
            <a:endParaRPr lang="en-US" sz="3200" dirty="0">
              <a:solidFill>
                <a:schemeClr val="bg1"/>
              </a:solidFill>
            </a:endParaRPr>
          </a:p>
          <a:p>
            <a:r>
              <a:rPr lang="en-US" sz="3200" dirty="0" smtClean="0">
                <a:solidFill>
                  <a:schemeClr val="bg1"/>
                </a:solidFill>
              </a:rPr>
              <a:t>To say that tension exists is an understatement.</a:t>
            </a:r>
          </a:p>
          <a:p>
            <a:endParaRPr lang="en-US" sz="3200" dirty="0">
              <a:solidFill>
                <a:schemeClr val="bg1"/>
              </a:solidFill>
            </a:endParaRPr>
          </a:p>
          <a:p>
            <a:r>
              <a:rPr lang="en-US" sz="3200" dirty="0" smtClean="0">
                <a:solidFill>
                  <a:schemeClr val="bg1"/>
                </a:solidFill>
              </a:rPr>
              <a:t>Biblical examples in the Bible are not exactly stellar.</a:t>
            </a:r>
          </a:p>
          <a:p>
            <a:endParaRPr lang="en-US" sz="3200" dirty="0">
              <a:solidFill>
                <a:schemeClr val="bg1"/>
              </a:solidFill>
            </a:endParaRPr>
          </a:p>
          <a:p>
            <a:r>
              <a:rPr lang="en-US" sz="3200" dirty="0" smtClean="0">
                <a:solidFill>
                  <a:schemeClr val="bg1"/>
                </a:solidFill>
              </a:rPr>
              <a:t>How then do we deal with the tension?</a:t>
            </a:r>
          </a:p>
          <a:p>
            <a:endParaRPr lang="en-US" sz="3200" dirty="0">
              <a:solidFill>
                <a:schemeClr val="bg1"/>
              </a:solidFill>
            </a:endParaRPr>
          </a:p>
          <a:p>
            <a:r>
              <a:rPr lang="en-US" sz="3200" dirty="0" smtClean="0">
                <a:solidFill>
                  <a:schemeClr val="bg1"/>
                </a:solidFill>
              </a:rPr>
              <a:t>Next week we will ask a question, depending on the answer will either</a:t>
            </a:r>
            <a:r>
              <a:rPr lang="en-US" sz="3200" dirty="0">
                <a:solidFill>
                  <a:schemeClr val="bg1"/>
                </a:solidFill>
              </a:rPr>
              <a:t> </a:t>
            </a:r>
            <a:r>
              <a:rPr lang="en-US" sz="3200" dirty="0" smtClean="0">
                <a:solidFill>
                  <a:schemeClr val="bg1"/>
                </a:solidFill>
              </a:rPr>
              <a:t> bring success and probably increased tension or at worst failure.</a:t>
            </a:r>
            <a:endParaRPr lang="en-US" sz="3200" dirty="0">
              <a:solidFill>
                <a:schemeClr val="bg1"/>
              </a:solidFill>
            </a:endParaRPr>
          </a:p>
        </p:txBody>
      </p:sp>
    </p:spTree>
    <p:extLst>
      <p:ext uri="{BB962C8B-B14F-4D97-AF65-F5344CB8AC3E}">
        <p14:creationId xmlns:p14="http://schemas.microsoft.com/office/powerpoint/2010/main" val="7411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76200"/>
            <a:ext cx="9168985" cy="4893647"/>
          </a:xfrm>
          <a:prstGeom prst="rect">
            <a:avLst/>
          </a:prstGeom>
          <a:noFill/>
        </p:spPr>
        <p:txBody>
          <a:bodyPr wrap="square" rtlCol="0">
            <a:spAutoFit/>
          </a:bodyPr>
          <a:lstStyle/>
          <a:p>
            <a:r>
              <a:rPr lang="en-US" sz="4000" dirty="0" smtClean="0">
                <a:solidFill>
                  <a:schemeClr val="bg1"/>
                </a:solidFill>
              </a:rPr>
              <a:t>The New Testament basically directs the family this way:</a:t>
            </a:r>
          </a:p>
          <a:p>
            <a:pPr marL="742950" indent="-742950">
              <a:buFont typeface="+mj-lt"/>
              <a:buAutoNum type="arabicPeriod"/>
            </a:pPr>
            <a:r>
              <a:rPr lang="en-US" sz="3200" baseline="30000" dirty="0">
                <a:solidFill>
                  <a:schemeClr val="bg1"/>
                </a:solidFill>
              </a:rPr>
              <a:t> </a:t>
            </a:r>
            <a:r>
              <a:rPr lang="en-US" sz="3200" dirty="0">
                <a:solidFill>
                  <a:schemeClr val="bg1"/>
                </a:solidFill>
              </a:rPr>
              <a:t>And further, submit to one another out of reverence for Christ</a:t>
            </a:r>
            <a:r>
              <a:rPr lang="en-US" sz="3200" dirty="0" smtClean="0">
                <a:solidFill>
                  <a:schemeClr val="bg1"/>
                </a:solidFill>
              </a:rPr>
              <a:t>.                         Ephesians 5:21</a:t>
            </a:r>
          </a:p>
          <a:p>
            <a:pPr marL="742950" indent="-742950">
              <a:buFont typeface="+mj-lt"/>
              <a:buAutoNum type="arabicPeriod"/>
            </a:pPr>
            <a:r>
              <a:rPr lang="en-US" sz="3200" dirty="0" smtClean="0">
                <a:solidFill>
                  <a:schemeClr val="bg1"/>
                </a:solidFill>
              </a:rPr>
              <a:t>Husbands love your wife                                  vs. 26</a:t>
            </a:r>
          </a:p>
          <a:p>
            <a:pPr marL="742950" indent="-742950">
              <a:buFont typeface="+mj-lt"/>
              <a:buAutoNum type="arabicPeriod"/>
            </a:pPr>
            <a:r>
              <a:rPr lang="en-US" sz="3200" dirty="0" smtClean="0">
                <a:solidFill>
                  <a:schemeClr val="bg1"/>
                </a:solidFill>
              </a:rPr>
              <a:t>Wives submit to your husbands                      vs. 22</a:t>
            </a:r>
          </a:p>
          <a:p>
            <a:pPr marL="742950" indent="-742950">
              <a:buFont typeface="+mj-lt"/>
              <a:buAutoNum type="arabicPeriod"/>
            </a:pPr>
            <a:r>
              <a:rPr lang="en-US" sz="3200" dirty="0" smtClean="0">
                <a:solidFill>
                  <a:schemeClr val="bg1"/>
                </a:solidFill>
              </a:rPr>
              <a:t>Children obey your parents                             vs. 6:1</a:t>
            </a:r>
          </a:p>
          <a:p>
            <a:pPr marL="742950" indent="-742950">
              <a:buFont typeface="+mj-lt"/>
              <a:buAutoNum type="arabicPeriod"/>
            </a:pPr>
            <a:r>
              <a:rPr lang="en-US" sz="3200" dirty="0" smtClean="0">
                <a:solidFill>
                  <a:schemeClr val="bg1"/>
                </a:solidFill>
              </a:rPr>
              <a:t>Fathers do not exasperate your children       vs.6:4</a:t>
            </a:r>
          </a:p>
          <a:p>
            <a:pPr marL="742950" indent="-742950">
              <a:buFont typeface="+mj-lt"/>
              <a:buAutoNum type="arabicPeriod"/>
            </a:pPr>
            <a:endParaRPr lang="en-US" sz="4000" dirty="0">
              <a:solidFill>
                <a:schemeClr val="bg1"/>
              </a:solidFill>
            </a:endParaRPr>
          </a:p>
        </p:txBody>
      </p:sp>
    </p:spTree>
    <p:extLst>
      <p:ext uri="{BB962C8B-B14F-4D97-AF65-F5344CB8AC3E}">
        <p14:creationId xmlns:p14="http://schemas.microsoft.com/office/powerpoint/2010/main" val="68108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0"/>
            <a:ext cx="9144000" cy="5509200"/>
          </a:xfrm>
          <a:prstGeom prst="rect">
            <a:avLst/>
          </a:prstGeom>
          <a:noFill/>
        </p:spPr>
        <p:txBody>
          <a:bodyPr wrap="square" rtlCol="0">
            <a:spAutoFit/>
          </a:bodyPr>
          <a:lstStyle/>
          <a:p>
            <a:endParaRPr lang="en-US" sz="4400" dirty="0" smtClean="0">
              <a:solidFill>
                <a:schemeClr val="bg1"/>
              </a:solidFill>
            </a:endParaRPr>
          </a:p>
          <a:p>
            <a:endParaRPr lang="en-US" sz="4400" dirty="0">
              <a:solidFill>
                <a:schemeClr val="bg1"/>
              </a:solidFill>
            </a:endParaRPr>
          </a:p>
          <a:p>
            <a:r>
              <a:rPr lang="en-US" sz="4400" dirty="0" smtClean="0">
                <a:solidFill>
                  <a:schemeClr val="bg1"/>
                </a:solidFill>
              </a:rPr>
              <a:t>It all starts here. Father</a:t>
            </a:r>
          </a:p>
          <a:p>
            <a:endParaRPr lang="en-US" sz="4400" dirty="0">
              <a:solidFill>
                <a:schemeClr val="bg1"/>
              </a:solidFill>
            </a:endParaRPr>
          </a:p>
          <a:p>
            <a:r>
              <a:rPr lang="en-US" sz="4400" dirty="0" smtClean="0">
                <a:solidFill>
                  <a:schemeClr val="bg1"/>
                </a:solidFill>
              </a:rPr>
              <a:t>Just the mention of father triggers emotion.</a:t>
            </a:r>
          </a:p>
          <a:p>
            <a:endParaRPr lang="en-US" sz="4400" dirty="0">
              <a:solidFill>
                <a:schemeClr val="bg1"/>
              </a:solidFill>
            </a:endParaRPr>
          </a:p>
          <a:p>
            <a:endParaRPr lang="en-US" sz="4400" dirty="0">
              <a:solidFill>
                <a:schemeClr val="bg1"/>
              </a:solidFill>
            </a:endParaRPr>
          </a:p>
        </p:txBody>
      </p:sp>
    </p:spTree>
    <p:extLst>
      <p:ext uri="{BB962C8B-B14F-4D97-AF65-F5344CB8AC3E}">
        <p14:creationId xmlns:p14="http://schemas.microsoft.com/office/powerpoint/2010/main" val="928584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420</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 Chavez</dc:creator>
  <cp:lastModifiedBy>Clifford Chavez</cp:lastModifiedBy>
  <cp:revision>31</cp:revision>
  <cp:lastPrinted>2017-01-26T16:54:57Z</cp:lastPrinted>
  <dcterms:created xsi:type="dcterms:W3CDTF">2016-12-06T17:32:08Z</dcterms:created>
  <dcterms:modified xsi:type="dcterms:W3CDTF">2017-02-06T18:23:47Z</dcterms:modified>
</cp:coreProperties>
</file>