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5" r:id="rId5"/>
    <p:sldId id="269" r:id="rId6"/>
    <p:sldId id="267" r:id="rId7"/>
    <p:sldId id="266" r:id="rId8"/>
    <p:sldId id="265" r:id="rId9"/>
    <p:sldId id="264" r:id="rId10"/>
    <p:sldId id="263" r:id="rId11"/>
    <p:sldId id="262" r:id="rId12"/>
    <p:sldId id="261" r:id="rId13"/>
    <p:sldId id="272" r:id="rId14"/>
    <p:sldId id="273" r:id="rId15"/>
    <p:sldId id="2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61450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9621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222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19557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24E8-2519-4950-8C7D-CFA51429AC9F}"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5306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B24E8-2519-4950-8C7D-CFA51429AC9F}"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4340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B24E8-2519-4950-8C7D-CFA51429AC9F}"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79240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B24E8-2519-4950-8C7D-CFA51429AC9F}"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975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24E8-2519-4950-8C7D-CFA51429AC9F}"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44454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0157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1612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4E8-2519-4950-8C7D-CFA51429AC9F}" type="datetimeFigureOut">
              <a:rPr lang="en-US" smtClean="0"/>
              <a:t>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6283-37DD-445A-A3C6-8AE6D6761569}" type="slidenum">
              <a:rPr lang="en-US" smtClean="0"/>
              <a:t>‹#›</a:t>
            </a:fld>
            <a:endParaRPr lang="en-US"/>
          </a:p>
        </p:txBody>
      </p:sp>
    </p:spTree>
    <p:extLst>
      <p:ext uri="{BB962C8B-B14F-4D97-AF65-F5344CB8AC3E}">
        <p14:creationId xmlns:p14="http://schemas.microsoft.com/office/powerpoint/2010/main" val="236213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0" y="1066800"/>
            <a:ext cx="9144000" cy="2123658"/>
          </a:xfrm>
          <a:prstGeom prst="rect">
            <a:avLst/>
          </a:prstGeom>
          <a:noFill/>
        </p:spPr>
        <p:txBody>
          <a:bodyPr wrap="square" rtlCol="0">
            <a:spAutoFit/>
          </a:bodyPr>
          <a:lstStyle/>
          <a:p>
            <a:pPr algn="ctr"/>
            <a:endParaRPr lang="en-US" sz="6600" dirty="0" smtClean="0"/>
          </a:p>
          <a:p>
            <a:pPr algn="ctr"/>
            <a:endParaRPr lang="en-US" sz="6600" dirty="0"/>
          </a:p>
        </p:txBody>
      </p:sp>
      <p:sp>
        <p:nvSpPr>
          <p:cNvPr id="3" name="TextBox 2"/>
          <p:cNvSpPr txBox="1"/>
          <p:nvPr/>
        </p:nvSpPr>
        <p:spPr>
          <a:xfrm>
            <a:off x="-24985" y="1676400"/>
            <a:ext cx="9193967" cy="2308324"/>
          </a:xfrm>
          <a:prstGeom prst="rect">
            <a:avLst/>
          </a:prstGeom>
          <a:noFill/>
        </p:spPr>
        <p:txBody>
          <a:bodyPr wrap="square" rtlCol="0">
            <a:spAutoFit/>
          </a:bodyPr>
          <a:lstStyle/>
          <a:p>
            <a:pPr lvl="0" algn="ctr"/>
            <a:r>
              <a:rPr lang="en-US" sz="7200" dirty="0">
                <a:solidFill>
                  <a:prstClr val="white"/>
                </a:solidFill>
              </a:rPr>
              <a:t>The Excellencies of Him Who Has Called You</a:t>
            </a:r>
          </a:p>
        </p:txBody>
      </p:sp>
    </p:spTree>
    <p:extLst>
      <p:ext uri="{BB962C8B-B14F-4D97-AF65-F5344CB8AC3E}">
        <p14:creationId xmlns:p14="http://schemas.microsoft.com/office/powerpoint/2010/main" val="1649010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52400"/>
            <a:ext cx="9144000" cy="6863417"/>
          </a:xfrm>
          <a:prstGeom prst="rect">
            <a:avLst/>
          </a:prstGeom>
          <a:noFill/>
        </p:spPr>
        <p:txBody>
          <a:bodyPr wrap="square" rtlCol="0">
            <a:spAutoFit/>
          </a:bodyPr>
          <a:lstStyle/>
          <a:p>
            <a:pPr lvl="0"/>
            <a:r>
              <a:rPr lang="en-US" sz="4000" dirty="0">
                <a:solidFill>
                  <a:prstClr val="white"/>
                </a:solidFill>
              </a:rPr>
              <a:t>Preexistence of </a:t>
            </a:r>
            <a:r>
              <a:rPr lang="en-US" sz="4000" dirty="0" smtClean="0">
                <a:solidFill>
                  <a:prstClr val="white"/>
                </a:solidFill>
              </a:rPr>
              <a:t>Jesus</a:t>
            </a:r>
          </a:p>
          <a:p>
            <a:pPr lvl="0"/>
            <a:endParaRPr lang="en-US" sz="4000" dirty="0">
              <a:solidFill>
                <a:prstClr val="white"/>
              </a:solidFill>
            </a:endParaRPr>
          </a:p>
          <a:p>
            <a:r>
              <a:rPr lang="en-US" sz="3200" baseline="30000" dirty="0">
                <a:solidFill>
                  <a:schemeClr val="bg1"/>
                </a:solidFill>
              </a:rPr>
              <a:t> </a:t>
            </a:r>
            <a:r>
              <a:rPr lang="en-US" sz="3200" dirty="0">
                <a:solidFill>
                  <a:schemeClr val="bg1"/>
                </a:solidFill>
              </a:rPr>
              <a:t>For He rescued us from the domain of darkness, and transferred us to the kingdom of His beloved Son, </a:t>
            </a:r>
            <a:r>
              <a:rPr lang="en-US" sz="3200" baseline="30000" dirty="0">
                <a:solidFill>
                  <a:schemeClr val="bg1"/>
                </a:solidFill>
              </a:rPr>
              <a:t>14 </a:t>
            </a:r>
            <a:r>
              <a:rPr lang="en-US" sz="3200" dirty="0">
                <a:solidFill>
                  <a:schemeClr val="bg1"/>
                </a:solidFill>
              </a:rPr>
              <a:t>in whom we have redemption, the forgiveness of sins</a:t>
            </a:r>
            <a:r>
              <a:rPr lang="en-US" sz="3200" dirty="0" smtClean="0">
                <a:solidFill>
                  <a:schemeClr val="bg1"/>
                </a:solidFill>
              </a:rPr>
              <a:t>. </a:t>
            </a:r>
            <a:r>
              <a:rPr lang="en-US" sz="3200" baseline="30000" dirty="0">
                <a:solidFill>
                  <a:schemeClr val="bg1"/>
                </a:solidFill>
              </a:rPr>
              <a:t> </a:t>
            </a:r>
            <a:r>
              <a:rPr lang="en-US" sz="3200" dirty="0">
                <a:solidFill>
                  <a:schemeClr val="bg1"/>
                </a:solidFill>
              </a:rPr>
              <a:t>He is the image of the invisible God, the firstborn of all creation. </a:t>
            </a:r>
            <a:r>
              <a:rPr lang="en-US" sz="3200" baseline="30000" dirty="0">
                <a:solidFill>
                  <a:schemeClr val="bg1"/>
                </a:solidFill>
              </a:rPr>
              <a:t>16 </a:t>
            </a:r>
            <a:r>
              <a:rPr lang="en-US" sz="3200" dirty="0">
                <a:solidFill>
                  <a:schemeClr val="bg1"/>
                </a:solidFill>
              </a:rPr>
              <a:t>For by Him all things were created, </a:t>
            </a:r>
            <a:r>
              <a:rPr lang="en-US" sz="3200" i="1" dirty="0">
                <a:solidFill>
                  <a:schemeClr val="bg1"/>
                </a:solidFill>
              </a:rPr>
              <a:t>both</a:t>
            </a:r>
            <a:r>
              <a:rPr lang="en-US" sz="3200" dirty="0">
                <a:solidFill>
                  <a:schemeClr val="bg1"/>
                </a:solidFill>
              </a:rPr>
              <a:t> in the heavens and on earth, visible and invisible, whether thrones or dominions or rulers or authorities—all things have been created through Him and for Him. </a:t>
            </a:r>
            <a:r>
              <a:rPr lang="en-US" sz="3200" baseline="30000" dirty="0">
                <a:solidFill>
                  <a:schemeClr val="bg1"/>
                </a:solidFill>
              </a:rPr>
              <a:t>17 </a:t>
            </a:r>
            <a:r>
              <a:rPr lang="en-US" sz="3200" dirty="0">
                <a:solidFill>
                  <a:schemeClr val="bg1"/>
                </a:solidFill>
              </a:rPr>
              <a:t>He is before all things, and in Him all things hold together. </a:t>
            </a:r>
            <a:r>
              <a:rPr lang="en-US" sz="3200" dirty="0" smtClean="0">
                <a:solidFill>
                  <a:schemeClr val="bg1"/>
                </a:solidFill>
              </a:rPr>
              <a:t>                                     </a:t>
            </a:r>
            <a:r>
              <a:rPr lang="en-US" sz="2400" dirty="0" smtClean="0">
                <a:solidFill>
                  <a:schemeClr val="bg1"/>
                </a:solidFill>
              </a:rPr>
              <a:t>Col. 1:13-17</a:t>
            </a:r>
            <a:endParaRPr lang="en-US" sz="2400" dirty="0">
              <a:solidFill>
                <a:schemeClr val="bg1"/>
              </a:solidFill>
            </a:endParaRPr>
          </a:p>
          <a:p>
            <a:pPr lvl="0"/>
            <a:endParaRPr lang="en-US" sz="4000" dirty="0">
              <a:solidFill>
                <a:prstClr val="white"/>
              </a:solidFill>
            </a:endParaRPr>
          </a:p>
        </p:txBody>
      </p:sp>
    </p:spTree>
    <p:extLst>
      <p:ext uri="{BB962C8B-B14F-4D97-AF65-F5344CB8AC3E}">
        <p14:creationId xmlns:p14="http://schemas.microsoft.com/office/powerpoint/2010/main" val="1043266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93967" cy="2308324"/>
          </a:xfrm>
          <a:prstGeom prst="rect">
            <a:avLst/>
          </a:prstGeom>
          <a:noFill/>
        </p:spPr>
        <p:txBody>
          <a:bodyPr wrap="square" rtlCol="0">
            <a:spAutoFit/>
          </a:bodyPr>
          <a:lstStyle/>
          <a:p>
            <a:pPr marL="571500" indent="-571500">
              <a:buFont typeface="Arial" panose="020B0604020202020204" pitchFamily="34" charset="0"/>
              <a:buChar char="•"/>
            </a:pPr>
            <a:endParaRPr lang="en-US" sz="3600" dirty="0" smtClean="0">
              <a:solidFill>
                <a:schemeClr val="bg1"/>
              </a:solidFill>
            </a:endParaRPr>
          </a:p>
          <a:p>
            <a:pPr marL="571500" indent="-571500">
              <a:buFont typeface="Arial" panose="020B0604020202020204" pitchFamily="34" charset="0"/>
              <a:buChar char="•"/>
            </a:pPr>
            <a:endParaRPr lang="en-US" sz="3600" dirty="0" smtClean="0">
              <a:solidFill>
                <a:schemeClr val="bg1"/>
              </a:solidFill>
            </a:endParaRPr>
          </a:p>
          <a:p>
            <a:pPr marL="571500" indent="-571500">
              <a:buFont typeface="Arial" panose="020B0604020202020204" pitchFamily="34" charset="0"/>
              <a:buChar char="•"/>
            </a:pPr>
            <a:endParaRPr lang="en-US" sz="3600" dirty="0" smtClean="0">
              <a:solidFill>
                <a:schemeClr val="bg1"/>
              </a:solidFill>
            </a:endParaRPr>
          </a:p>
          <a:p>
            <a:pPr marL="571500" indent="-571500">
              <a:buFont typeface="Arial" panose="020B0604020202020204" pitchFamily="34" charset="0"/>
              <a:buChar char="•"/>
            </a:pPr>
            <a:endParaRPr lang="en-US" sz="3600" dirty="0">
              <a:solidFill>
                <a:schemeClr val="bg1"/>
              </a:solidFill>
            </a:endParaRPr>
          </a:p>
        </p:txBody>
      </p:sp>
      <p:sp>
        <p:nvSpPr>
          <p:cNvPr id="3" name="TextBox 2"/>
          <p:cNvSpPr txBox="1"/>
          <p:nvPr/>
        </p:nvSpPr>
        <p:spPr>
          <a:xfrm>
            <a:off x="0" y="0"/>
            <a:ext cx="9168982" cy="6309420"/>
          </a:xfrm>
          <a:prstGeom prst="rect">
            <a:avLst/>
          </a:prstGeom>
          <a:noFill/>
        </p:spPr>
        <p:txBody>
          <a:bodyPr wrap="square" rtlCol="0">
            <a:spAutoFit/>
          </a:bodyPr>
          <a:lstStyle/>
          <a:p>
            <a:pPr lvl="0"/>
            <a:r>
              <a:rPr lang="en-US" sz="4000" dirty="0">
                <a:solidFill>
                  <a:prstClr val="white"/>
                </a:solidFill>
              </a:rPr>
              <a:t>Divine love displayed at the </a:t>
            </a:r>
            <a:r>
              <a:rPr lang="en-US" sz="4000" dirty="0" smtClean="0">
                <a:solidFill>
                  <a:prstClr val="white"/>
                </a:solidFill>
              </a:rPr>
              <a:t>cross</a:t>
            </a:r>
          </a:p>
          <a:p>
            <a:pPr lvl="0"/>
            <a:endParaRPr lang="en-US" sz="4000" dirty="0">
              <a:solidFill>
                <a:schemeClr val="bg1"/>
              </a:solidFill>
            </a:endParaRPr>
          </a:p>
          <a:p>
            <a:pPr lvl="0"/>
            <a:r>
              <a:rPr lang="en-US" sz="3600" dirty="0" smtClean="0">
                <a:solidFill>
                  <a:schemeClr val="bg1"/>
                </a:solidFill>
              </a:rPr>
              <a:t>For </a:t>
            </a:r>
            <a:r>
              <a:rPr lang="en-US" sz="3600" dirty="0">
                <a:solidFill>
                  <a:schemeClr val="bg1"/>
                </a:solidFill>
              </a:rPr>
              <a:t>while we were still helpless, at the right time Christ died for the ungodly. </a:t>
            </a:r>
            <a:r>
              <a:rPr lang="en-US" sz="3600" baseline="30000" dirty="0">
                <a:solidFill>
                  <a:schemeClr val="bg1"/>
                </a:solidFill>
              </a:rPr>
              <a:t>7 </a:t>
            </a:r>
            <a:r>
              <a:rPr lang="en-US" sz="3600" dirty="0">
                <a:solidFill>
                  <a:schemeClr val="bg1"/>
                </a:solidFill>
              </a:rPr>
              <a:t>For one will hardly die for a righteous man; though perhaps for the good man someone would dare even to die. </a:t>
            </a:r>
            <a:r>
              <a:rPr lang="en-US" sz="3600" baseline="30000" dirty="0">
                <a:solidFill>
                  <a:schemeClr val="bg1"/>
                </a:solidFill>
              </a:rPr>
              <a:t>8 </a:t>
            </a:r>
            <a:r>
              <a:rPr lang="en-US" sz="3600" dirty="0">
                <a:solidFill>
                  <a:schemeClr val="bg1"/>
                </a:solidFill>
              </a:rPr>
              <a:t>But God demonstrates His own love toward us, in that while we were yet sinners, Christ died for us. </a:t>
            </a:r>
            <a:r>
              <a:rPr lang="en-US" sz="3600" baseline="30000" dirty="0">
                <a:solidFill>
                  <a:schemeClr val="bg1"/>
                </a:solidFill>
              </a:rPr>
              <a:t>9 </a:t>
            </a:r>
            <a:r>
              <a:rPr lang="en-US" sz="3600" dirty="0">
                <a:solidFill>
                  <a:schemeClr val="bg1"/>
                </a:solidFill>
              </a:rPr>
              <a:t>Much more then, having now been justified by His blood, we shall be saved from the wrath </a:t>
            </a:r>
            <a:r>
              <a:rPr lang="en-US" sz="3600" i="1" dirty="0">
                <a:solidFill>
                  <a:schemeClr val="bg1"/>
                </a:solidFill>
              </a:rPr>
              <a:t>of God</a:t>
            </a:r>
            <a:r>
              <a:rPr lang="en-US" sz="3600" dirty="0">
                <a:solidFill>
                  <a:schemeClr val="bg1"/>
                </a:solidFill>
              </a:rPr>
              <a:t> through Him. </a:t>
            </a:r>
          </a:p>
        </p:txBody>
      </p:sp>
      <p:sp>
        <p:nvSpPr>
          <p:cNvPr id="4" name="TextBox 3"/>
          <p:cNvSpPr txBox="1"/>
          <p:nvPr/>
        </p:nvSpPr>
        <p:spPr>
          <a:xfrm>
            <a:off x="6934200" y="6477000"/>
            <a:ext cx="1905000" cy="369332"/>
          </a:xfrm>
          <a:prstGeom prst="rect">
            <a:avLst/>
          </a:prstGeom>
          <a:noFill/>
        </p:spPr>
        <p:txBody>
          <a:bodyPr wrap="square" rtlCol="0">
            <a:spAutoFit/>
          </a:bodyPr>
          <a:lstStyle/>
          <a:p>
            <a:r>
              <a:rPr lang="en-US" dirty="0" smtClean="0">
                <a:solidFill>
                  <a:schemeClr val="bg1"/>
                </a:solidFill>
              </a:rPr>
              <a:t>Romans 5:6-9</a:t>
            </a:r>
            <a:endParaRPr lang="en-US" dirty="0">
              <a:solidFill>
                <a:schemeClr val="bg1"/>
              </a:solidFill>
            </a:endParaRPr>
          </a:p>
        </p:txBody>
      </p:sp>
    </p:spTree>
    <p:extLst>
      <p:ext uri="{BB962C8B-B14F-4D97-AF65-F5344CB8AC3E}">
        <p14:creationId xmlns:p14="http://schemas.microsoft.com/office/powerpoint/2010/main" val="2679080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0" y="0"/>
            <a:ext cx="9168982" cy="7478970"/>
          </a:xfrm>
          <a:prstGeom prst="rect">
            <a:avLst/>
          </a:prstGeom>
          <a:noFill/>
        </p:spPr>
        <p:txBody>
          <a:bodyPr wrap="square" rtlCol="0">
            <a:spAutoFit/>
          </a:bodyPr>
          <a:lstStyle/>
          <a:p>
            <a:pPr lvl="0"/>
            <a:r>
              <a:rPr lang="en-US" sz="4000" dirty="0">
                <a:solidFill>
                  <a:prstClr val="white"/>
                </a:solidFill>
              </a:rPr>
              <a:t>His second </a:t>
            </a:r>
            <a:r>
              <a:rPr lang="en-US" sz="4000" dirty="0" smtClean="0">
                <a:solidFill>
                  <a:prstClr val="white"/>
                </a:solidFill>
              </a:rPr>
              <a:t>coming</a:t>
            </a:r>
          </a:p>
          <a:p>
            <a:pPr lvl="0"/>
            <a:endParaRPr lang="en-US" sz="4000" dirty="0">
              <a:solidFill>
                <a:prstClr val="white"/>
              </a:solidFill>
            </a:endParaRPr>
          </a:p>
          <a:p>
            <a:r>
              <a:rPr lang="en-US" sz="3600" dirty="0" smtClean="0">
                <a:solidFill>
                  <a:schemeClr val="bg1"/>
                </a:solidFill>
              </a:rPr>
              <a:t>And </a:t>
            </a:r>
            <a:r>
              <a:rPr lang="en-US" sz="3600" dirty="0">
                <a:solidFill>
                  <a:schemeClr val="bg1"/>
                </a:solidFill>
              </a:rPr>
              <a:t>after He had said these things, He was lifted up while they were looking on, and a cloud received Him out of their sight. </a:t>
            </a:r>
            <a:r>
              <a:rPr lang="en-US" sz="3600" baseline="30000" dirty="0">
                <a:solidFill>
                  <a:schemeClr val="bg1"/>
                </a:solidFill>
              </a:rPr>
              <a:t>10 </a:t>
            </a:r>
            <a:r>
              <a:rPr lang="en-US" sz="3600" dirty="0">
                <a:solidFill>
                  <a:schemeClr val="bg1"/>
                </a:solidFill>
              </a:rPr>
              <a:t>And as they were gazing intently into the sky while He was going, behold, two men in white clothing stood beside them. </a:t>
            </a:r>
            <a:r>
              <a:rPr lang="en-US" sz="3600" baseline="30000" dirty="0">
                <a:solidFill>
                  <a:schemeClr val="bg1"/>
                </a:solidFill>
              </a:rPr>
              <a:t>11 </a:t>
            </a:r>
            <a:r>
              <a:rPr lang="en-US" sz="3600" dirty="0">
                <a:solidFill>
                  <a:schemeClr val="bg1"/>
                </a:solidFill>
              </a:rPr>
              <a:t>They also said, “Men of Galilee, why do you stand looking into the sky? This Jesus, who has been taken up from you into heaven, will come in just the same way as you have watched Him go into </a:t>
            </a:r>
            <a:r>
              <a:rPr lang="en-US" sz="3600" dirty="0" smtClean="0">
                <a:solidFill>
                  <a:schemeClr val="bg1"/>
                </a:solidFill>
              </a:rPr>
              <a:t>heaven.       </a:t>
            </a:r>
            <a:r>
              <a:rPr lang="en-US" sz="2800" dirty="0" smtClean="0">
                <a:solidFill>
                  <a:schemeClr val="bg1"/>
                </a:solidFill>
              </a:rPr>
              <a:t>"Acts 1:9-11</a:t>
            </a:r>
            <a:endParaRPr lang="en-US" sz="2800" dirty="0">
              <a:solidFill>
                <a:schemeClr val="bg1"/>
              </a:solidFill>
            </a:endParaRPr>
          </a:p>
          <a:p>
            <a:pPr lvl="0"/>
            <a:endParaRPr lang="en-US" sz="4000" dirty="0">
              <a:solidFill>
                <a:prstClr val="white"/>
              </a:solidFill>
            </a:endParaRPr>
          </a:p>
        </p:txBody>
      </p:sp>
    </p:spTree>
    <p:extLst>
      <p:ext uri="{BB962C8B-B14F-4D97-AF65-F5344CB8AC3E}">
        <p14:creationId xmlns:p14="http://schemas.microsoft.com/office/powerpoint/2010/main" val="619932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68982" cy="4524315"/>
          </a:xfrm>
          <a:prstGeom prst="rect">
            <a:avLst/>
          </a:prstGeom>
          <a:noFill/>
        </p:spPr>
        <p:txBody>
          <a:bodyPr wrap="square" rtlCol="0">
            <a:spAutoFit/>
          </a:bodyPr>
          <a:lstStyle/>
          <a:p>
            <a:r>
              <a:rPr lang="en-US" sz="3600" baseline="30000" dirty="0">
                <a:solidFill>
                  <a:schemeClr val="bg1"/>
                </a:solidFill>
              </a:rPr>
              <a:t>12 </a:t>
            </a:r>
            <a:r>
              <a:rPr lang="en-US" sz="3600" dirty="0">
                <a:solidFill>
                  <a:schemeClr val="bg1"/>
                </a:solidFill>
              </a:rPr>
              <a:t>“Behold, I am coming quickly, and My reward </a:t>
            </a:r>
            <a:r>
              <a:rPr lang="en-US" sz="3600" i="1" dirty="0">
                <a:solidFill>
                  <a:schemeClr val="bg1"/>
                </a:solidFill>
              </a:rPr>
              <a:t>is</a:t>
            </a:r>
            <a:r>
              <a:rPr lang="en-US" sz="3600" dirty="0">
                <a:solidFill>
                  <a:schemeClr val="bg1"/>
                </a:solidFill>
              </a:rPr>
              <a:t> with Me, to render to every man according to what he has done. </a:t>
            </a:r>
            <a:r>
              <a:rPr lang="en-US" sz="3600" baseline="30000" dirty="0">
                <a:solidFill>
                  <a:schemeClr val="bg1"/>
                </a:solidFill>
              </a:rPr>
              <a:t>13 </a:t>
            </a:r>
            <a:r>
              <a:rPr lang="en-US" sz="3600" dirty="0">
                <a:solidFill>
                  <a:schemeClr val="bg1"/>
                </a:solidFill>
              </a:rPr>
              <a:t>I am the Alpha and the Omega, the first and the last, the beginning and the end</a:t>
            </a:r>
            <a:r>
              <a:rPr lang="en-US" sz="3600" dirty="0" smtClean="0">
                <a:solidFill>
                  <a:schemeClr val="bg1"/>
                </a:solidFill>
              </a:rPr>
              <a:t>.” Blessed </a:t>
            </a:r>
            <a:r>
              <a:rPr lang="en-US" sz="3600" dirty="0">
                <a:solidFill>
                  <a:schemeClr val="bg1"/>
                </a:solidFill>
              </a:rPr>
              <a:t>are those who wash their robes, so that they may have the right to the tree of life, and may enter by the gates into the </a:t>
            </a:r>
            <a:r>
              <a:rPr lang="en-US" sz="3600" dirty="0" smtClean="0">
                <a:solidFill>
                  <a:schemeClr val="bg1"/>
                </a:solidFill>
              </a:rPr>
              <a:t>city</a:t>
            </a:r>
            <a:endParaRPr lang="en-US" sz="3600" dirty="0">
              <a:solidFill>
                <a:schemeClr val="bg1"/>
              </a:solidFill>
            </a:endParaRPr>
          </a:p>
        </p:txBody>
      </p:sp>
      <p:sp>
        <p:nvSpPr>
          <p:cNvPr id="3" name="TextBox 2"/>
          <p:cNvSpPr txBox="1"/>
          <p:nvPr/>
        </p:nvSpPr>
        <p:spPr>
          <a:xfrm>
            <a:off x="6096000" y="5029200"/>
            <a:ext cx="2895600" cy="461665"/>
          </a:xfrm>
          <a:prstGeom prst="rect">
            <a:avLst/>
          </a:prstGeom>
          <a:noFill/>
        </p:spPr>
        <p:txBody>
          <a:bodyPr wrap="square" rtlCol="0">
            <a:spAutoFit/>
          </a:bodyPr>
          <a:lstStyle/>
          <a:p>
            <a:r>
              <a:rPr lang="en-US" sz="2400" dirty="0" smtClean="0">
                <a:solidFill>
                  <a:schemeClr val="bg1"/>
                </a:solidFill>
              </a:rPr>
              <a:t>   Revelation 22:12,13</a:t>
            </a:r>
            <a:endParaRPr lang="en-US" sz="2400" dirty="0">
              <a:solidFill>
                <a:schemeClr val="bg1"/>
              </a:solidFill>
            </a:endParaRPr>
          </a:p>
        </p:txBody>
      </p:sp>
    </p:spTree>
    <p:extLst>
      <p:ext uri="{BB962C8B-B14F-4D97-AF65-F5344CB8AC3E}">
        <p14:creationId xmlns:p14="http://schemas.microsoft.com/office/powerpoint/2010/main" val="92951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68982" cy="646331"/>
          </a:xfrm>
          <a:prstGeom prst="rect">
            <a:avLst/>
          </a:prstGeom>
          <a:noFill/>
        </p:spPr>
        <p:txBody>
          <a:bodyPr wrap="square" rtlCol="0">
            <a:spAutoFit/>
          </a:bodyPr>
          <a:lstStyle/>
          <a:p>
            <a:endParaRPr lang="en-US" sz="3600" dirty="0">
              <a:solidFill>
                <a:schemeClr val="bg1"/>
              </a:solidFill>
            </a:endParaRPr>
          </a:p>
        </p:txBody>
      </p:sp>
      <p:sp>
        <p:nvSpPr>
          <p:cNvPr id="4" name="TextBox 3"/>
          <p:cNvSpPr txBox="1"/>
          <p:nvPr/>
        </p:nvSpPr>
        <p:spPr>
          <a:xfrm>
            <a:off x="0" y="76200"/>
            <a:ext cx="9067800" cy="3580467"/>
          </a:xfrm>
          <a:prstGeom prst="rect">
            <a:avLst/>
          </a:prstGeom>
          <a:noFill/>
        </p:spPr>
        <p:txBody>
          <a:bodyPr wrap="square" rtlCol="0">
            <a:spAutoFit/>
          </a:bodyPr>
          <a:lstStyle/>
          <a:p>
            <a:r>
              <a:rPr lang="en-US" sz="4000" baseline="30000" dirty="0">
                <a:solidFill>
                  <a:schemeClr val="bg1"/>
                </a:solidFill>
              </a:rPr>
              <a:t> </a:t>
            </a:r>
            <a:endParaRPr lang="en-US" sz="4000" baseline="30000" dirty="0" smtClean="0">
              <a:solidFill>
                <a:schemeClr val="bg1"/>
              </a:solidFill>
            </a:endParaRPr>
          </a:p>
          <a:p>
            <a:r>
              <a:rPr lang="en-US" sz="4000" dirty="0" smtClean="0">
                <a:solidFill>
                  <a:schemeClr val="bg1"/>
                </a:solidFill>
              </a:rPr>
              <a:t>And </a:t>
            </a:r>
            <a:r>
              <a:rPr lang="en-US" sz="4000" dirty="0">
                <a:solidFill>
                  <a:schemeClr val="bg1"/>
                </a:solidFill>
              </a:rPr>
              <a:t>He will wipe away every tear from their eyes; and there will no longer be </a:t>
            </a:r>
            <a:r>
              <a:rPr lang="en-US" sz="4000" i="1" dirty="0">
                <a:solidFill>
                  <a:schemeClr val="bg1"/>
                </a:solidFill>
              </a:rPr>
              <a:t>any</a:t>
            </a:r>
            <a:r>
              <a:rPr lang="en-US" sz="4000" dirty="0">
                <a:solidFill>
                  <a:schemeClr val="bg1"/>
                </a:solidFill>
              </a:rPr>
              <a:t> death; there will no longer be </a:t>
            </a:r>
            <a:r>
              <a:rPr lang="en-US" sz="4000" i="1" dirty="0">
                <a:solidFill>
                  <a:schemeClr val="bg1"/>
                </a:solidFill>
              </a:rPr>
              <a:t>any</a:t>
            </a:r>
            <a:r>
              <a:rPr lang="en-US" sz="4000" dirty="0">
                <a:solidFill>
                  <a:schemeClr val="bg1"/>
                </a:solidFill>
              </a:rPr>
              <a:t> mourning, or crying, or pain; the first things have passed away.”</a:t>
            </a:r>
          </a:p>
        </p:txBody>
      </p:sp>
      <p:sp>
        <p:nvSpPr>
          <p:cNvPr id="5" name="TextBox 4"/>
          <p:cNvSpPr txBox="1"/>
          <p:nvPr/>
        </p:nvSpPr>
        <p:spPr>
          <a:xfrm>
            <a:off x="5257800" y="4419600"/>
            <a:ext cx="3429000" cy="584775"/>
          </a:xfrm>
          <a:prstGeom prst="rect">
            <a:avLst/>
          </a:prstGeom>
          <a:noFill/>
        </p:spPr>
        <p:txBody>
          <a:bodyPr wrap="square" rtlCol="0">
            <a:spAutoFit/>
          </a:bodyPr>
          <a:lstStyle/>
          <a:p>
            <a:r>
              <a:rPr lang="en-US" sz="3200" dirty="0" smtClean="0">
                <a:solidFill>
                  <a:schemeClr val="bg1"/>
                </a:solidFill>
              </a:rPr>
              <a:t>       Revelation 21:4</a:t>
            </a:r>
            <a:endParaRPr lang="en-US" sz="3200" dirty="0">
              <a:solidFill>
                <a:schemeClr val="bg1"/>
              </a:solidFill>
            </a:endParaRPr>
          </a:p>
        </p:txBody>
      </p:sp>
    </p:spTree>
    <p:extLst>
      <p:ext uri="{BB962C8B-B14F-4D97-AF65-F5344CB8AC3E}">
        <p14:creationId xmlns:p14="http://schemas.microsoft.com/office/powerpoint/2010/main" val="3839434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68982" cy="646331"/>
          </a:xfrm>
          <a:prstGeom prst="rect">
            <a:avLst/>
          </a:prstGeom>
          <a:noFill/>
        </p:spPr>
        <p:txBody>
          <a:bodyPr wrap="square" rtlCol="0">
            <a:spAutoFit/>
          </a:bodyPr>
          <a:lstStyle/>
          <a:p>
            <a:endParaRPr lang="en-US" sz="3600" dirty="0">
              <a:solidFill>
                <a:schemeClr val="bg1"/>
              </a:solidFill>
            </a:endParaRPr>
          </a:p>
        </p:txBody>
      </p:sp>
      <p:sp>
        <p:nvSpPr>
          <p:cNvPr id="3" name="TextBox 2"/>
          <p:cNvSpPr txBox="1"/>
          <p:nvPr/>
        </p:nvSpPr>
        <p:spPr>
          <a:xfrm>
            <a:off x="0" y="76200"/>
            <a:ext cx="9193967" cy="6740307"/>
          </a:xfrm>
          <a:prstGeom prst="rect">
            <a:avLst/>
          </a:prstGeom>
          <a:noFill/>
        </p:spPr>
        <p:txBody>
          <a:bodyPr wrap="square" rtlCol="0">
            <a:spAutoFit/>
          </a:bodyPr>
          <a:lstStyle/>
          <a:p>
            <a:r>
              <a:rPr lang="en-US" sz="2400" dirty="0" smtClean="0">
                <a:solidFill>
                  <a:schemeClr val="bg1"/>
                </a:solidFill>
              </a:rPr>
              <a:t>Beloved</a:t>
            </a:r>
            <a:r>
              <a:rPr lang="en-US" sz="2400" dirty="0">
                <a:solidFill>
                  <a:schemeClr val="bg1"/>
                </a:solidFill>
              </a:rPr>
              <a:t>, let us love one another, for love is from God; and everyone who loves is born of God and knows God. </a:t>
            </a:r>
            <a:r>
              <a:rPr lang="en-US" sz="2400" baseline="30000" dirty="0">
                <a:solidFill>
                  <a:schemeClr val="bg1"/>
                </a:solidFill>
              </a:rPr>
              <a:t>8 </a:t>
            </a:r>
            <a:r>
              <a:rPr lang="en-US" sz="2400" dirty="0">
                <a:solidFill>
                  <a:schemeClr val="bg1"/>
                </a:solidFill>
              </a:rPr>
              <a:t>The one who does not love does not know God, for God is love. </a:t>
            </a:r>
            <a:r>
              <a:rPr lang="en-US" sz="2400" baseline="30000" dirty="0">
                <a:solidFill>
                  <a:schemeClr val="bg1"/>
                </a:solidFill>
              </a:rPr>
              <a:t>9 </a:t>
            </a:r>
            <a:r>
              <a:rPr lang="en-US" sz="2400" dirty="0">
                <a:solidFill>
                  <a:schemeClr val="bg1"/>
                </a:solidFill>
              </a:rPr>
              <a:t>By this the love of God was manifested in us, that God has sent His only begotten Son into the world so that we might live through Him. </a:t>
            </a:r>
            <a:r>
              <a:rPr lang="en-US" sz="2400" baseline="30000" dirty="0">
                <a:solidFill>
                  <a:schemeClr val="bg1"/>
                </a:solidFill>
              </a:rPr>
              <a:t>10 </a:t>
            </a:r>
            <a:r>
              <a:rPr lang="en-US" sz="2400" dirty="0">
                <a:solidFill>
                  <a:schemeClr val="bg1"/>
                </a:solidFill>
              </a:rPr>
              <a:t>In this is love, not that we loved God, but that He loved us and sent His Son </a:t>
            </a:r>
            <a:r>
              <a:rPr lang="en-US" sz="2400" i="1" dirty="0">
                <a:solidFill>
                  <a:schemeClr val="bg1"/>
                </a:solidFill>
              </a:rPr>
              <a:t>to be</a:t>
            </a:r>
            <a:r>
              <a:rPr lang="en-US" sz="2400" dirty="0">
                <a:solidFill>
                  <a:schemeClr val="bg1"/>
                </a:solidFill>
              </a:rPr>
              <a:t> the propitiation for our sins. </a:t>
            </a:r>
            <a:r>
              <a:rPr lang="en-US" sz="2400" baseline="30000" dirty="0">
                <a:solidFill>
                  <a:schemeClr val="bg1"/>
                </a:solidFill>
              </a:rPr>
              <a:t>11 </a:t>
            </a:r>
            <a:r>
              <a:rPr lang="en-US" sz="2400" dirty="0">
                <a:solidFill>
                  <a:schemeClr val="bg1"/>
                </a:solidFill>
              </a:rPr>
              <a:t>Beloved, if God so loved us, we also ought to love one another. </a:t>
            </a:r>
            <a:r>
              <a:rPr lang="en-US" sz="2400" baseline="30000" dirty="0">
                <a:solidFill>
                  <a:schemeClr val="bg1"/>
                </a:solidFill>
              </a:rPr>
              <a:t>12 </a:t>
            </a:r>
            <a:r>
              <a:rPr lang="en-US" sz="2400" dirty="0">
                <a:solidFill>
                  <a:schemeClr val="bg1"/>
                </a:solidFill>
              </a:rPr>
              <a:t>No one has seen God at any time; if we love one another, God abides in us, and His love is perfected in us. </a:t>
            </a:r>
            <a:r>
              <a:rPr lang="en-US" sz="2400" baseline="30000" dirty="0">
                <a:solidFill>
                  <a:schemeClr val="bg1"/>
                </a:solidFill>
              </a:rPr>
              <a:t>13 </a:t>
            </a:r>
            <a:r>
              <a:rPr lang="en-US" sz="2400" dirty="0">
                <a:solidFill>
                  <a:schemeClr val="bg1"/>
                </a:solidFill>
              </a:rPr>
              <a:t>By this we know that we abide in Him and He in us, because He has given us of His Spirit. </a:t>
            </a:r>
            <a:r>
              <a:rPr lang="en-US" sz="2400" baseline="30000" dirty="0">
                <a:solidFill>
                  <a:schemeClr val="bg1"/>
                </a:solidFill>
              </a:rPr>
              <a:t>14 </a:t>
            </a:r>
            <a:r>
              <a:rPr lang="en-US" sz="2400" dirty="0">
                <a:solidFill>
                  <a:schemeClr val="bg1"/>
                </a:solidFill>
              </a:rPr>
              <a:t>We have seen and testify that the Father has sent the Son </a:t>
            </a:r>
            <a:r>
              <a:rPr lang="en-US" sz="2400" i="1" dirty="0">
                <a:solidFill>
                  <a:schemeClr val="bg1"/>
                </a:solidFill>
              </a:rPr>
              <a:t>to be</a:t>
            </a:r>
            <a:r>
              <a:rPr lang="en-US" sz="2400" dirty="0">
                <a:solidFill>
                  <a:schemeClr val="bg1"/>
                </a:solidFill>
              </a:rPr>
              <a:t> the Savior of the world</a:t>
            </a:r>
            <a:r>
              <a:rPr lang="en-US" sz="2400" dirty="0" smtClean="0">
                <a:solidFill>
                  <a:schemeClr val="bg1"/>
                </a:solidFill>
              </a:rPr>
              <a:t>. </a:t>
            </a:r>
            <a:r>
              <a:rPr lang="en-US" sz="2400" baseline="30000" dirty="0">
                <a:solidFill>
                  <a:schemeClr val="bg1"/>
                </a:solidFill>
              </a:rPr>
              <a:t> </a:t>
            </a:r>
            <a:r>
              <a:rPr lang="en-US" sz="2400" dirty="0">
                <a:solidFill>
                  <a:schemeClr val="bg1"/>
                </a:solidFill>
              </a:rPr>
              <a:t>Whoever confesses that Jesus is the Son of God, God abides in him, and he in God. </a:t>
            </a:r>
            <a:r>
              <a:rPr lang="en-US" sz="2400" baseline="30000" dirty="0">
                <a:solidFill>
                  <a:schemeClr val="bg1"/>
                </a:solidFill>
              </a:rPr>
              <a:t>16 </a:t>
            </a:r>
            <a:r>
              <a:rPr lang="en-US" sz="2400" dirty="0">
                <a:solidFill>
                  <a:schemeClr val="bg1"/>
                </a:solidFill>
              </a:rPr>
              <a:t>We have come to know and have believed the love which God has for us. God is love, and the one who abides in love abides in God, and God abides in him. </a:t>
            </a:r>
            <a:r>
              <a:rPr lang="en-US" sz="2400" baseline="30000" dirty="0">
                <a:solidFill>
                  <a:schemeClr val="bg1"/>
                </a:solidFill>
              </a:rPr>
              <a:t>17 </a:t>
            </a:r>
            <a:r>
              <a:rPr lang="en-US" sz="2400" dirty="0">
                <a:solidFill>
                  <a:schemeClr val="bg1"/>
                </a:solidFill>
              </a:rPr>
              <a:t>By this, love is perfected with us, so that we may have confidence in the day of judgment; because as He is, so also are we in this world. </a:t>
            </a:r>
            <a:r>
              <a:rPr lang="en-US" sz="2400" baseline="30000" dirty="0">
                <a:solidFill>
                  <a:schemeClr val="bg1"/>
                </a:solidFill>
              </a:rPr>
              <a:t>18 </a:t>
            </a:r>
            <a:r>
              <a:rPr lang="en-US" sz="2400" dirty="0">
                <a:solidFill>
                  <a:schemeClr val="bg1"/>
                </a:solidFill>
              </a:rPr>
              <a:t>There is no fear in love; but perfect love casts out fear, because fear involves </a:t>
            </a:r>
            <a:r>
              <a:rPr lang="en-US" sz="2400" dirty="0" smtClean="0">
                <a:solidFill>
                  <a:schemeClr val="bg1"/>
                </a:solidFill>
              </a:rPr>
              <a:t>punishment               </a:t>
            </a:r>
            <a:r>
              <a:rPr lang="en-US" sz="2000" dirty="0" smtClean="0">
                <a:solidFill>
                  <a:schemeClr val="bg1"/>
                </a:solidFill>
              </a:rPr>
              <a:t>1 John 4:7-18</a:t>
            </a:r>
            <a:endParaRPr lang="en-US" sz="2000" dirty="0">
              <a:solidFill>
                <a:schemeClr val="bg1"/>
              </a:solidFill>
            </a:endParaRPr>
          </a:p>
        </p:txBody>
      </p:sp>
    </p:spTree>
    <p:extLst>
      <p:ext uri="{BB962C8B-B14F-4D97-AF65-F5344CB8AC3E}">
        <p14:creationId xmlns:p14="http://schemas.microsoft.com/office/powerpoint/2010/main" val="4149956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200"/>
            <a:ext cx="9168982" cy="6186309"/>
          </a:xfrm>
          <a:prstGeom prst="rect">
            <a:avLst/>
          </a:prstGeom>
          <a:noFill/>
        </p:spPr>
        <p:txBody>
          <a:bodyPr wrap="square" rtlCol="0">
            <a:spAutoFit/>
          </a:bodyPr>
          <a:lstStyle/>
          <a:p>
            <a:r>
              <a:rPr lang="en-US" sz="4400" dirty="0" smtClean="0">
                <a:solidFill>
                  <a:schemeClr val="bg1"/>
                </a:solidFill>
              </a:rPr>
              <a:t>But </a:t>
            </a:r>
            <a:r>
              <a:rPr lang="en-US" sz="4400" dirty="0">
                <a:solidFill>
                  <a:schemeClr val="bg1"/>
                </a:solidFill>
              </a:rPr>
              <a:t>you are </a:t>
            </a:r>
            <a:r>
              <a:rPr lang="en-US" sz="4400" cap="small" dirty="0">
                <a:solidFill>
                  <a:schemeClr val="bg1"/>
                </a:solidFill>
              </a:rPr>
              <a:t>a chosen race, a</a:t>
            </a:r>
            <a:r>
              <a:rPr lang="en-US" sz="4400" dirty="0">
                <a:solidFill>
                  <a:schemeClr val="bg1"/>
                </a:solidFill>
              </a:rPr>
              <a:t> royal </a:t>
            </a:r>
            <a:r>
              <a:rPr lang="en-US" sz="4400" cap="small" dirty="0">
                <a:solidFill>
                  <a:schemeClr val="bg1"/>
                </a:solidFill>
              </a:rPr>
              <a:t>priesthood, a</a:t>
            </a:r>
            <a:r>
              <a:rPr lang="en-US" sz="4400" dirty="0">
                <a:solidFill>
                  <a:schemeClr val="bg1"/>
                </a:solidFill>
              </a:rPr>
              <a:t> </a:t>
            </a:r>
            <a:r>
              <a:rPr lang="en-US" sz="4400" cap="small" dirty="0">
                <a:solidFill>
                  <a:schemeClr val="bg1"/>
                </a:solidFill>
              </a:rPr>
              <a:t>holy nation</a:t>
            </a:r>
            <a:r>
              <a:rPr lang="en-US" sz="4400" dirty="0">
                <a:solidFill>
                  <a:schemeClr val="bg1"/>
                </a:solidFill>
              </a:rPr>
              <a:t>, </a:t>
            </a:r>
            <a:r>
              <a:rPr lang="en-US" sz="4400" cap="small" dirty="0">
                <a:solidFill>
                  <a:schemeClr val="bg1"/>
                </a:solidFill>
              </a:rPr>
              <a:t>a people for</a:t>
            </a:r>
            <a:r>
              <a:rPr lang="en-US" sz="4400" dirty="0">
                <a:solidFill>
                  <a:schemeClr val="bg1"/>
                </a:solidFill>
              </a:rPr>
              <a:t> </a:t>
            </a:r>
            <a:r>
              <a:rPr lang="en-US" sz="4400" i="1" dirty="0">
                <a:solidFill>
                  <a:schemeClr val="bg1"/>
                </a:solidFill>
              </a:rPr>
              <a:t>God’s</a:t>
            </a:r>
            <a:r>
              <a:rPr lang="en-US" sz="4400" dirty="0">
                <a:solidFill>
                  <a:schemeClr val="bg1"/>
                </a:solidFill>
              </a:rPr>
              <a:t> </a:t>
            </a:r>
            <a:r>
              <a:rPr lang="en-US" sz="4400" cap="small" dirty="0">
                <a:solidFill>
                  <a:schemeClr val="bg1"/>
                </a:solidFill>
              </a:rPr>
              <a:t>own possession</a:t>
            </a:r>
            <a:r>
              <a:rPr lang="en-US" sz="4400" dirty="0">
                <a:solidFill>
                  <a:schemeClr val="bg1"/>
                </a:solidFill>
              </a:rPr>
              <a:t>, so that you may proclaim the </a:t>
            </a:r>
            <a:r>
              <a:rPr lang="en-US" sz="4400" dirty="0">
                <a:solidFill>
                  <a:srgbClr val="92D050"/>
                </a:solidFill>
              </a:rPr>
              <a:t>excellencies</a:t>
            </a:r>
            <a:r>
              <a:rPr lang="en-US" sz="4400" dirty="0">
                <a:solidFill>
                  <a:schemeClr val="bg1"/>
                </a:solidFill>
              </a:rPr>
              <a:t> of Him who has called you out of darkness into His marvelous light; </a:t>
            </a:r>
            <a:r>
              <a:rPr lang="en-US" sz="4400" baseline="30000" dirty="0">
                <a:solidFill>
                  <a:schemeClr val="bg1"/>
                </a:solidFill>
              </a:rPr>
              <a:t>10 </a:t>
            </a:r>
            <a:r>
              <a:rPr lang="en-US" sz="4400" dirty="0">
                <a:solidFill>
                  <a:schemeClr val="bg1"/>
                </a:solidFill>
              </a:rPr>
              <a:t>for you once were </a:t>
            </a:r>
            <a:r>
              <a:rPr lang="en-US" sz="4400" cap="small" dirty="0">
                <a:solidFill>
                  <a:schemeClr val="bg1"/>
                </a:solidFill>
              </a:rPr>
              <a:t>not a people</a:t>
            </a:r>
            <a:r>
              <a:rPr lang="en-US" sz="4400" dirty="0">
                <a:solidFill>
                  <a:schemeClr val="bg1"/>
                </a:solidFill>
              </a:rPr>
              <a:t>, but now you are </a:t>
            </a:r>
            <a:r>
              <a:rPr lang="en-US" sz="4400" cap="small" dirty="0">
                <a:solidFill>
                  <a:schemeClr val="bg1"/>
                </a:solidFill>
              </a:rPr>
              <a:t>the people of God</a:t>
            </a:r>
            <a:r>
              <a:rPr lang="en-US" sz="4400" dirty="0">
                <a:solidFill>
                  <a:schemeClr val="bg1"/>
                </a:solidFill>
              </a:rPr>
              <a:t>; you had </a:t>
            </a:r>
            <a:r>
              <a:rPr lang="en-US" sz="4400" cap="small" dirty="0">
                <a:solidFill>
                  <a:schemeClr val="bg1"/>
                </a:solidFill>
              </a:rPr>
              <a:t>not received mercy,</a:t>
            </a:r>
            <a:r>
              <a:rPr lang="en-US" sz="4400" dirty="0">
                <a:solidFill>
                  <a:schemeClr val="bg1"/>
                </a:solidFill>
              </a:rPr>
              <a:t> but now you have </a:t>
            </a:r>
            <a:r>
              <a:rPr lang="en-US" sz="4400" cap="small" dirty="0">
                <a:solidFill>
                  <a:schemeClr val="bg1"/>
                </a:solidFill>
              </a:rPr>
              <a:t>received mercy</a:t>
            </a:r>
            <a:r>
              <a:rPr lang="en-US" sz="4400" dirty="0">
                <a:solidFill>
                  <a:schemeClr val="bg1"/>
                </a:solidFill>
              </a:rPr>
              <a:t>.</a:t>
            </a:r>
          </a:p>
        </p:txBody>
      </p:sp>
      <p:sp>
        <p:nvSpPr>
          <p:cNvPr id="4" name="TextBox 3"/>
          <p:cNvSpPr txBox="1"/>
          <p:nvPr/>
        </p:nvSpPr>
        <p:spPr>
          <a:xfrm>
            <a:off x="6019800" y="6400800"/>
            <a:ext cx="2819400" cy="523220"/>
          </a:xfrm>
          <a:prstGeom prst="rect">
            <a:avLst/>
          </a:prstGeom>
          <a:noFill/>
        </p:spPr>
        <p:txBody>
          <a:bodyPr wrap="square" rtlCol="0">
            <a:spAutoFit/>
          </a:bodyPr>
          <a:lstStyle/>
          <a:p>
            <a:r>
              <a:rPr lang="en-US" sz="2800" dirty="0">
                <a:solidFill>
                  <a:schemeClr val="bg1"/>
                </a:solidFill>
              </a:rPr>
              <a:t> </a:t>
            </a:r>
            <a:r>
              <a:rPr lang="en-US" sz="2800" dirty="0" smtClean="0">
                <a:solidFill>
                  <a:schemeClr val="bg1"/>
                </a:solidFill>
              </a:rPr>
              <a:t>      1 Peter 2:9,10</a:t>
            </a:r>
            <a:endParaRPr lang="en-US" sz="2800" dirty="0">
              <a:solidFill>
                <a:schemeClr val="bg1"/>
              </a:solidFill>
            </a:endParaRPr>
          </a:p>
        </p:txBody>
      </p:sp>
    </p:spTree>
    <p:extLst>
      <p:ext uri="{BB962C8B-B14F-4D97-AF65-F5344CB8AC3E}">
        <p14:creationId xmlns:p14="http://schemas.microsoft.com/office/powerpoint/2010/main" val="1798157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6555641"/>
          </a:xfrm>
          <a:prstGeom prst="rect">
            <a:avLst/>
          </a:prstGeom>
          <a:noFill/>
        </p:spPr>
        <p:txBody>
          <a:bodyPr wrap="square" rtlCol="0">
            <a:spAutoFit/>
          </a:bodyPr>
          <a:lstStyle/>
          <a:p>
            <a:r>
              <a:rPr lang="en-US" sz="5400" dirty="0" smtClean="0">
                <a:solidFill>
                  <a:schemeClr val="bg1"/>
                </a:solidFill>
              </a:rPr>
              <a:t>We Become What We Behold</a:t>
            </a:r>
          </a:p>
          <a:p>
            <a:endParaRPr lang="en-US" sz="5400" dirty="0">
              <a:solidFill>
                <a:schemeClr val="bg1"/>
              </a:solidFill>
            </a:endParaRPr>
          </a:p>
          <a:p>
            <a:r>
              <a:rPr lang="en-US" sz="5400" baseline="30000" dirty="0"/>
              <a:t> </a:t>
            </a:r>
            <a:r>
              <a:rPr lang="en-US" sz="5200" dirty="0">
                <a:solidFill>
                  <a:schemeClr val="bg1"/>
                </a:solidFill>
              </a:rPr>
              <a:t>But we all, with unveiled face, beholding as in a mirror the glory of the Lord, are being transformed into the same image from glory to glory, just as from the Lord, the Spirit</a:t>
            </a:r>
            <a:r>
              <a:rPr lang="en-US" sz="5200" dirty="0" smtClean="0">
                <a:solidFill>
                  <a:schemeClr val="bg1"/>
                </a:solidFill>
              </a:rPr>
              <a:t>.     </a:t>
            </a:r>
            <a:r>
              <a:rPr lang="en-US" sz="3200" dirty="0" smtClean="0">
                <a:solidFill>
                  <a:schemeClr val="bg1"/>
                </a:solidFill>
              </a:rPr>
              <a:t>2 Corinthians 3:18</a:t>
            </a:r>
          </a:p>
        </p:txBody>
      </p:sp>
    </p:spTree>
    <p:extLst>
      <p:ext uri="{BB962C8B-B14F-4D97-AF65-F5344CB8AC3E}">
        <p14:creationId xmlns:p14="http://schemas.microsoft.com/office/powerpoint/2010/main" val="264729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44000" cy="5016758"/>
          </a:xfrm>
          <a:prstGeom prst="rect">
            <a:avLst/>
          </a:prstGeom>
          <a:noFill/>
        </p:spPr>
        <p:txBody>
          <a:bodyPr wrap="square" rtlCol="0">
            <a:spAutoFit/>
          </a:bodyPr>
          <a:lstStyle/>
          <a:p>
            <a:r>
              <a:rPr lang="en-US" sz="4000" dirty="0" smtClean="0">
                <a:solidFill>
                  <a:schemeClr val="bg1"/>
                </a:solidFill>
              </a:rPr>
              <a:t>Most people are familiar with this verse:</a:t>
            </a:r>
          </a:p>
          <a:p>
            <a:endParaRPr lang="en-US" sz="4000" dirty="0" smtClean="0">
              <a:solidFill>
                <a:schemeClr val="bg1"/>
              </a:solidFill>
            </a:endParaRPr>
          </a:p>
          <a:p>
            <a:r>
              <a:rPr lang="en-US" sz="4000" baseline="30000" dirty="0">
                <a:solidFill>
                  <a:schemeClr val="bg1"/>
                </a:solidFill>
              </a:rPr>
              <a:t> </a:t>
            </a:r>
            <a:r>
              <a:rPr lang="en-US" sz="4000" dirty="0">
                <a:solidFill>
                  <a:schemeClr val="bg1"/>
                </a:solidFill>
              </a:rPr>
              <a:t>Go therefore and make disciples of all the nations, baptizing them in the name of the Father and the Son and the Holy Spirit, </a:t>
            </a:r>
            <a:r>
              <a:rPr lang="en-US" sz="4000" baseline="30000" dirty="0">
                <a:solidFill>
                  <a:schemeClr val="bg1"/>
                </a:solidFill>
              </a:rPr>
              <a:t>20 </a:t>
            </a:r>
            <a:r>
              <a:rPr lang="en-US" sz="4000" dirty="0">
                <a:solidFill>
                  <a:schemeClr val="bg1"/>
                </a:solidFill>
              </a:rPr>
              <a:t>teaching them to observe all that I commanded you; and lo, I am with you always, even to the end of the age.”</a:t>
            </a:r>
          </a:p>
        </p:txBody>
      </p:sp>
      <p:sp>
        <p:nvSpPr>
          <p:cNvPr id="4" name="TextBox 3"/>
          <p:cNvSpPr txBox="1"/>
          <p:nvPr/>
        </p:nvSpPr>
        <p:spPr>
          <a:xfrm>
            <a:off x="6477000" y="5867400"/>
            <a:ext cx="2590800" cy="461665"/>
          </a:xfrm>
          <a:prstGeom prst="rect">
            <a:avLst/>
          </a:prstGeom>
          <a:noFill/>
        </p:spPr>
        <p:txBody>
          <a:bodyPr wrap="square" rtlCol="0">
            <a:spAutoFit/>
          </a:bodyPr>
          <a:lstStyle/>
          <a:p>
            <a:r>
              <a:rPr lang="en-US" sz="2400" dirty="0" smtClean="0">
                <a:solidFill>
                  <a:schemeClr val="bg1"/>
                </a:solidFill>
              </a:rPr>
              <a:t>Matthew 28:19,20</a:t>
            </a:r>
            <a:endParaRPr lang="en-US" sz="2400" dirty="0">
              <a:solidFill>
                <a:schemeClr val="bg1"/>
              </a:solidFill>
            </a:endParaRPr>
          </a:p>
        </p:txBody>
      </p:sp>
    </p:spTree>
    <p:extLst>
      <p:ext uri="{BB962C8B-B14F-4D97-AF65-F5344CB8AC3E}">
        <p14:creationId xmlns:p14="http://schemas.microsoft.com/office/powerpoint/2010/main" val="320452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52400"/>
            <a:ext cx="9168982" cy="4401205"/>
          </a:xfrm>
          <a:prstGeom prst="rect">
            <a:avLst/>
          </a:prstGeom>
          <a:noFill/>
        </p:spPr>
        <p:txBody>
          <a:bodyPr wrap="square" rtlCol="0">
            <a:spAutoFit/>
          </a:bodyPr>
          <a:lstStyle/>
          <a:p>
            <a:r>
              <a:rPr lang="en-US" sz="4000" dirty="0" smtClean="0">
                <a:solidFill>
                  <a:schemeClr val="bg1"/>
                </a:solidFill>
              </a:rPr>
              <a:t>What did He teach them?</a:t>
            </a:r>
          </a:p>
          <a:p>
            <a:endParaRPr lang="en-US" sz="4000" dirty="0" smtClean="0">
              <a:solidFill>
                <a:schemeClr val="bg1"/>
              </a:solidFill>
            </a:endParaRPr>
          </a:p>
          <a:p>
            <a:r>
              <a:rPr lang="en-US" sz="4000" dirty="0" smtClean="0">
                <a:solidFill>
                  <a:schemeClr val="bg1"/>
                </a:solidFill>
              </a:rPr>
              <a:t>What did He command them?</a:t>
            </a:r>
          </a:p>
          <a:p>
            <a:endParaRPr lang="en-US" sz="4000" dirty="0" smtClean="0">
              <a:solidFill>
                <a:schemeClr val="bg1"/>
              </a:solidFill>
            </a:endParaRPr>
          </a:p>
          <a:p>
            <a:r>
              <a:rPr lang="en-US" sz="4000" dirty="0" smtClean="0">
                <a:solidFill>
                  <a:schemeClr val="bg1"/>
                </a:solidFill>
              </a:rPr>
              <a:t>What did He exemplify?</a:t>
            </a:r>
          </a:p>
          <a:p>
            <a:endParaRPr lang="en-US" sz="4000" dirty="0" smtClean="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14663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905000"/>
            <a:ext cx="9168982" cy="2554545"/>
          </a:xfrm>
          <a:prstGeom prst="rect">
            <a:avLst/>
          </a:prstGeom>
          <a:noFill/>
        </p:spPr>
        <p:txBody>
          <a:bodyPr wrap="square" rtlCol="0">
            <a:spAutoFit/>
          </a:bodyPr>
          <a:lstStyle/>
          <a:p>
            <a:pPr algn="ctr"/>
            <a:r>
              <a:rPr lang="en-US" sz="8000" dirty="0" smtClean="0">
                <a:solidFill>
                  <a:schemeClr val="bg1"/>
                </a:solidFill>
              </a:rPr>
              <a:t>TO PROCLAIM HIS EXCELLENCIES!</a:t>
            </a:r>
            <a:endParaRPr lang="en-US" sz="8000" dirty="0">
              <a:solidFill>
                <a:schemeClr val="bg1"/>
              </a:solidFill>
            </a:endParaRPr>
          </a:p>
        </p:txBody>
      </p:sp>
    </p:spTree>
    <p:extLst>
      <p:ext uri="{BB962C8B-B14F-4D97-AF65-F5344CB8AC3E}">
        <p14:creationId xmlns:p14="http://schemas.microsoft.com/office/powerpoint/2010/main" val="4281013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52400"/>
            <a:ext cx="9168982" cy="5693866"/>
          </a:xfrm>
          <a:prstGeom prst="rect">
            <a:avLst/>
          </a:prstGeom>
          <a:noFill/>
        </p:spPr>
        <p:txBody>
          <a:bodyPr wrap="square" rtlCol="0">
            <a:spAutoFit/>
          </a:bodyPr>
          <a:lstStyle/>
          <a:p>
            <a:r>
              <a:rPr lang="en-US" sz="4400" dirty="0" smtClean="0">
                <a:solidFill>
                  <a:schemeClr val="bg1"/>
                </a:solidFill>
              </a:rPr>
              <a:t>But I can’t</a:t>
            </a:r>
          </a:p>
          <a:p>
            <a:endParaRPr lang="en-US" sz="4400" dirty="0">
              <a:solidFill>
                <a:schemeClr val="bg1"/>
              </a:solidFill>
            </a:endParaRPr>
          </a:p>
          <a:p>
            <a:r>
              <a:rPr lang="en-US" sz="4400" dirty="0" smtClean="0">
                <a:solidFill>
                  <a:schemeClr val="bg1"/>
                </a:solidFill>
              </a:rPr>
              <a:t>I’m slow of speech                       </a:t>
            </a:r>
            <a:r>
              <a:rPr lang="en-US" sz="2800" dirty="0" smtClean="0">
                <a:solidFill>
                  <a:schemeClr val="bg1"/>
                </a:solidFill>
              </a:rPr>
              <a:t>Exodus 4:10</a:t>
            </a:r>
          </a:p>
          <a:p>
            <a:endParaRPr lang="en-US" sz="4400" dirty="0">
              <a:solidFill>
                <a:schemeClr val="bg1"/>
              </a:solidFill>
            </a:endParaRPr>
          </a:p>
          <a:p>
            <a:r>
              <a:rPr lang="en-US" sz="4400" dirty="0" smtClean="0">
                <a:solidFill>
                  <a:schemeClr val="bg1"/>
                </a:solidFill>
              </a:rPr>
              <a:t>I’m from the least of the tribes  </a:t>
            </a:r>
            <a:r>
              <a:rPr lang="en-US" sz="2800" dirty="0" smtClean="0">
                <a:solidFill>
                  <a:schemeClr val="bg1"/>
                </a:solidFill>
              </a:rPr>
              <a:t>Judges 6;15</a:t>
            </a:r>
          </a:p>
          <a:p>
            <a:endParaRPr lang="en-US" sz="2800" dirty="0">
              <a:solidFill>
                <a:schemeClr val="bg1"/>
              </a:solidFill>
            </a:endParaRPr>
          </a:p>
          <a:p>
            <a:r>
              <a:rPr lang="en-US" sz="4400" dirty="0" smtClean="0">
                <a:solidFill>
                  <a:schemeClr val="bg1"/>
                </a:solidFill>
              </a:rPr>
              <a:t>I’m the chief among sinners  </a:t>
            </a:r>
            <a:r>
              <a:rPr lang="en-US" sz="2800" dirty="0" smtClean="0">
                <a:solidFill>
                  <a:schemeClr val="bg1"/>
                </a:solidFill>
              </a:rPr>
              <a:t>1 Timothy 1:15</a:t>
            </a:r>
          </a:p>
          <a:p>
            <a:endParaRPr lang="en-US" sz="2800" dirty="0">
              <a:solidFill>
                <a:schemeClr val="bg1"/>
              </a:solidFill>
            </a:endParaRPr>
          </a:p>
          <a:p>
            <a:endParaRPr lang="en-US" sz="4400" dirty="0">
              <a:solidFill>
                <a:schemeClr val="bg1"/>
              </a:solidFill>
            </a:endParaRPr>
          </a:p>
        </p:txBody>
      </p:sp>
    </p:spTree>
    <p:extLst>
      <p:ext uri="{BB962C8B-B14F-4D97-AF65-F5344CB8AC3E}">
        <p14:creationId xmlns:p14="http://schemas.microsoft.com/office/powerpoint/2010/main" val="387954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93967" cy="7048083"/>
          </a:xfrm>
          <a:prstGeom prst="rect">
            <a:avLst/>
          </a:prstGeom>
          <a:noFill/>
        </p:spPr>
        <p:txBody>
          <a:bodyPr wrap="square" rtlCol="0">
            <a:spAutoFit/>
          </a:bodyPr>
          <a:lstStyle/>
          <a:p>
            <a:r>
              <a:rPr lang="en-US" sz="4400" dirty="0" smtClean="0">
                <a:solidFill>
                  <a:schemeClr val="bg1"/>
                </a:solidFill>
              </a:rPr>
              <a:t>But you can!</a:t>
            </a:r>
          </a:p>
          <a:p>
            <a:endParaRPr lang="en-US" sz="4400" dirty="0">
              <a:solidFill>
                <a:schemeClr val="bg1"/>
              </a:solidFill>
            </a:endParaRPr>
          </a:p>
          <a:p>
            <a:pPr marL="742950" indent="-742950">
              <a:buFont typeface="+mj-lt"/>
              <a:buAutoNum type="arabicPeriod"/>
            </a:pPr>
            <a:r>
              <a:rPr lang="en-US" sz="3200" baseline="30000" dirty="0">
                <a:solidFill>
                  <a:schemeClr val="bg1"/>
                </a:solidFill>
              </a:rPr>
              <a:t> </a:t>
            </a:r>
            <a:r>
              <a:rPr lang="en-US" sz="3200" dirty="0" smtClean="0">
                <a:solidFill>
                  <a:schemeClr val="bg1"/>
                </a:solidFill>
              </a:rPr>
              <a:t>But </a:t>
            </a:r>
            <a:r>
              <a:rPr lang="en-US" sz="3200" dirty="0">
                <a:solidFill>
                  <a:schemeClr val="bg1"/>
                </a:solidFill>
              </a:rPr>
              <a:t>you are </a:t>
            </a:r>
            <a:r>
              <a:rPr lang="en-US" sz="3200" cap="small" dirty="0">
                <a:solidFill>
                  <a:schemeClr val="bg1"/>
                </a:solidFill>
              </a:rPr>
              <a:t>a chosen race, </a:t>
            </a:r>
            <a:endParaRPr lang="en-US" sz="3200" cap="small" dirty="0" smtClean="0">
              <a:solidFill>
                <a:schemeClr val="bg1"/>
              </a:solidFill>
            </a:endParaRPr>
          </a:p>
          <a:p>
            <a:pPr marL="742950" indent="-742950">
              <a:buFont typeface="+mj-lt"/>
              <a:buAutoNum type="arabicPeriod"/>
            </a:pPr>
            <a:r>
              <a:rPr lang="en-US" sz="3200" cap="small" dirty="0" smtClean="0">
                <a:solidFill>
                  <a:schemeClr val="bg1"/>
                </a:solidFill>
              </a:rPr>
              <a:t>a</a:t>
            </a:r>
            <a:r>
              <a:rPr lang="en-US" sz="3200" dirty="0" smtClean="0">
                <a:solidFill>
                  <a:schemeClr val="bg1"/>
                </a:solidFill>
              </a:rPr>
              <a:t> </a:t>
            </a:r>
            <a:r>
              <a:rPr lang="en-US" sz="3200" dirty="0">
                <a:solidFill>
                  <a:schemeClr val="bg1"/>
                </a:solidFill>
              </a:rPr>
              <a:t>royal </a:t>
            </a:r>
            <a:r>
              <a:rPr lang="en-US" sz="3200" cap="small" dirty="0">
                <a:solidFill>
                  <a:schemeClr val="bg1"/>
                </a:solidFill>
              </a:rPr>
              <a:t>priesthood, </a:t>
            </a:r>
            <a:endParaRPr lang="en-US" sz="3200" cap="small" dirty="0" smtClean="0">
              <a:solidFill>
                <a:schemeClr val="bg1"/>
              </a:solidFill>
            </a:endParaRPr>
          </a:p>
          <a:p>
            <a:pPr marL="742950" indent="-742950">
              <a:buFont typeface="+mj-lt"/>
              <a:buAutoNum type="arabicPeriod"/>
            </a:pPr>
            <a:r>
              <a:rPr lang="en-US" sz="3200" cap="small" dirty="0" smtClean="0">
                <a:solidFill>
                  <a:schemeClr val="bg1"/>
                </a:solidFill>
              </a:rPr>
              <a:t>a</a:t>
            </a:r>
            <a:r>
              <a:rPr lang="en-US" sz="3200" dirty="0" smtClean="0">
                <a:solidFill>
                  <a:schemeClr val="bg1"/>
                </a:solidFill>
              </a:rPr>
              <a:t> </a:t>
            </a:r>
            <a:r>
              <a:rPr lang="en-US" sz="3200" cap="small" dirty="0">
                <a:solidFill>
                  <a:schemeClr val="bg1"/>
                </a:solidFill>
              </a:rPr>
              <a:t>holy nation</a:t>
            </a:r>
            <a:r>
              <a:rPr lang="en-US" sz="3200" dirty="0">
                <a:solidFill>
                  <a:schemeClr val="bg1"/>
                </a:solidFill>
              </a:rPr>
              <a:t>, </a:t>
            </a:r>
            <a:endParaRPr lang="en-US" sz="3200" dirty="0" smtClean="0">
              <a:solidFill>
                <a:schemeClr val="bg1"/>
              </a:solidFill>
            </a:endParaRPr>
          </a:p>
          <a:p>
            <a:pPr marL="742950" indent="-742950">
              <a:buFont typeface="+mj-lt"/>
              <a:buAutoNum type="arabicPeriod"/>
            </a:pPr>
            <a:r>
              <a:rPr lang="en-US" sz="3200" cap="small" dirty="0" smtClean="0">
                <a:solidFill>
                  <a:schemeClr val="bg1"/>
                </a:solidFill>
              </a:rPr>
              <a:t>a </a:t>
            </a:r>
            <a:r>
              <a:rPr lang="en-US" sz="3200" cap="small" dirty="0">
                <a:solidFill>
                  <a:schemeClr val="bg1"/>
                </a:solidFill>
              </a:rPr>
              <a:t>people for</a:t>
            </a:r>
            <a:r>
              <a:rPr lang="en-US" sz="3200" dirty="0">
                <a:solidFill>
                  <a:schemeClr val="bg1"/>
                </a:solidFill>
              </a:rPr>
              <a:t> </a:t>
            </a:r>
            <a:r>
              <a:rPr lang="en-US" sz="3200" i="1" dirty="0">
                <a:solidFill>
                  <a:schemeClr val="bg1"/>
                </a:solidFill>
              </a:rPr>
              <a:t>God’s</a:t>
            </a:r>
            <a:r>
              <a:rPr lang="en-US" sz="3200" dirty="0">
                <a:solidFill>
                  <a:schemeClr val="bg1"/>
                </a:solidFill>
              </a:rPr>
              <a:t> </a:t>
            </a:r>
            <a:r>
              <a:rPr lang="en-US" sz="3200" cap="small" dirty="0">
                <a:solidFill>
                  <a:schemeClr val="bg1"/>
                </a:solidFill>
              </a:rPr>
              <a:t>own </a:t>
            </a:r>
            <a:r>
              <a:rPr lang="en-US" sz="3200" cap="small" dirty="0" smtClean="0">
                <a:solidFill>
                  <a:schemeClr val="bg1"/>
                </a:solidFill>
              </a:rPr>
              <a:t>possession</a:t>
            </a:r>
          </a:p>
          <a:p>
            <a:pPr marL="742950" indent="-742950">
              <a:buFont typeface="+mj-lt"/>
              <a:buAutoNum type="arabicPeriod"/>
            </a:pPr>
            <a:r>
              <a:rPr lang="en-US" sz="3200" dirty="0">
                <a:solidFill>
                  <a:schemeClr val="bg1"/>
                </a:solidFill>
              </a:rPr>
              <a:t>H</a:t>
            </a:r>
            <a:r>
              <a:rPr lang="en-US" sz="3200" dirty="0" smtClean="0">
                <a:solidFill>
                  <a:schemeClr val="bg1"/>
                </a:solidFill>
              </a:rPr>
              <a:t>as </a:t>
            </a:r>
            <a:r>
              <a:rPr lang="en-US" sz="3200" dirty="0">
                <a:solidFill>
                  <a:schemeClr val="bg1"/>
                </a:solidFill>
              </a:rPr>
              <a:t>called you out of darkness into His marvelous </a:t>
            </a:r>
            <a:r>
              <a:rPr lang="en-US" sz="3200" dirty="0" smtClean="0">
                <a:solidFill>
                  <a:schemeClr val="bg1"/>
                </a:solidFill>
              </a:rPr>
              <a:t>light</a:t>
            </a:r>
            <a:endParaRPr lang="en-US" sz="3200" baseline="30000" dirty="0" smtClean="0">
              <a:solidFill>
                <a:schemeClr val="bg1"/>
              </a:solidFill>
            </a:endParaRPr>
          </a:p>
          <a:p>
            <a:pPr marL="742950" indent="-742950">
              <a:buFont typeface="+mj-lt"/>
              <a:buAutoNum type="arabicPeriod"/>
            </a:pPr>
            <a:r>
              <a:rPr lang="en-US" sz="3200" dirty="0" smtClean="0">
                <a:solidFill>
                  <a:schemeClr val="bg1"/>
                </a:solidFill>
              </a:rPr>
              <a:t>you </a:t>
            </a:r>
            <a:r>
              <a:rPr lang="en-US" sz="3200" dirty="0">
                <a:solidFill>
                  <a:schemeClr val="bg1"/>
                </a:solidFill>
              </a:rPr>
              <a:t>once were </a:t>
            </a:r>
            <a:r>
              <a:rPr lang="en-US" sz="3200" cap="small" dirty="0">
                <a:solidFill>
                  <a:schemeClr val="bg1"/>
                </a:solidFill>
              </a:rPr>
              <a:t>not a people</a:t>
            </a:r>
            <a:r>
              <a:rPr lang="en-US" sz="3200" dirty="0">
                <a:solidFill>
                  <a:schemeClr val="bg1"/>
                </a:solidFill>
              </a:rPr>
              <a:t>, but now you are </a:t>
            </a:r>
            <a:r>
              <a:rPr lang="en-US" sz="3200" cap="small" dirty="0">
                <a:solidFill>
                  <a:schemeClr val="bg1"/>
                </a:solidFill>
              </a:rPr>
              <a:t>the people of God</a:t>
            </a:r>
            <a:r>
              <a:rPr lang="en-US" sz="3200" dirty="0">
                <a:solidFill>
                  <a:schemeClr val="bg1"/>
                </a:solidFill>
              </a:rPr>
              <a:t>; </a:t>
            </a:r>
            <a:endParaRPr lang="en-US" sz="3200" dirty="0" smtClean="0">
              <a:solidFill>
                <a:schemeClr val="bg1"/>
              </a:solidFill>
            </a:endParaRPr>
          </a:p>
          <a:p>
            <a:pPr marL="742950" indent="-742950">
              <a:buFont typeface="+mj-lt"/>
              <a:buAutoNum type="arabicPeriod"/>
            </a:pPr>
            <a:r>
              <a:rPr lang="en-US" sz="3200" dirty="0" smtClean="0">
                <a:solidFill>
                  <a:schemeClr val="bg1"/>
                </a:solidFill>
              </a:rPr>
              <a:t>you </a:t>
            </a:r>
            <a:r>
              <a:rPr lang="en-US" sz="3200" dirty="0">
                <a:solidFill>
                  <a:schemeClr val="bg1"/>
                </a:solidFill>
              </a:rPr>
              <a:t>had </a:t>
            </a:r>
            <a:r>
              <a:rPr lang="en-US" sz="3200" cap="small" dirty="0">
                <a:solidFill>
                  <a:schemeClr val="bg1"/>
                </a:solidFill>
              </a:rPr>
              <a:t>not received mercy,</a:t>
            </a:r>
            <a:r>
              <a:rPr lang="en-US" sz="3200" dirty="0">
                <a:solidFill>
                  <a:schemeClr val="bg1"/>
                </a:solidFill>
              </a:rPr>
              <a:t> but now you have </a:t>
            </a:r>
            <a:r>
              <a:rPr lang="en-US" sz="3200" cap="small" dirty="0">
                <a:solidFill>
                  <a:schemeClr val="bg1"/>
                </a:solidFill>
              </a:rPr>
              <a:t>received mercy</a:t>
            </a:r>
            <a:r>
              <a:rPr lang="en-US" sz="3200" dirty="0">
                <a:solidFill>
                  <a:schemeClr val="bg1"/>
                </a:solidFill>
              </a:rPr>
              <a:t>.</a:t>
            </a:r>
          </a:p>
          <a:p>
            <a:endParaRPr lang="en-US" sz="4400" dirty="0">
              <a:solidFill>
                <a:schemeClr val="bg1"/>
              </a:solidFill>
            </a:endParaRPr>
          </a:p>
        </p:txBody>
      </p:sp>
    </p:spTree>
    <p:extLst>
      <p:ext uri="{BB962C8B-B14F-4D97-AF65-F5344CB8AC3E}">
        <p14:creationId xmlns:p14="http://schemas.microsoft.com/office/powerpoint/2010/main" val="349056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5632311"/>
          </a:xfrm>
          <a:prstGeom prst="rect">
            <a:avLst/>
          </a:prstGeom>
          <a:noFill/>
        </p:spPr>
        <p:txBody>
          <a:bodyPr wrap="square" rtlCol="0">
            <a:spAutoFit/>
          </a:bodyPr>
          <a:lstStyle/>
          <a:p>
            <a:r>
              <a:rPr lang="en-US" sz="4000" dirty="0" smtClean="0">
                <a:solidFill>
                  <a:schemeClr val="bg1"/>
                </a:solidFill>
              </a:rPr>
              <a:t>We are then qualified to proclaim Him who is excellent.</a:t>
            </a:r>
          </a:p>
          <a:p>
            <a:endParaRPr lang="en-US" sz="4000" dirty="0">
              <a:solidFill>
                <a:schemeClr val="bg1"/>
              </a:solidFill>
            </a:endParaRPr>
          </a:p>
          <a:p>
            <a:pPr marL="571500" indent="-571500">
              <a:buFont typeface="Arial" panose="020B0604020202020204" pitchFamily="34" charset="0"/>
              <a:buChar char="•"/>
            </a:pPr>
            <a:r>
              <a:rPr lang="en-US" sz="4000" dirty="0">
                <a:solidFill>
                  <a:schemeClr val="bg1"/>
                </a:solidFill>
              </a:rPr>
              <a:t>P</a:t>
            </a:r>
            <a:r>
              <a:rPr lang="en-US" sz="4000" dirty="0" smtClean="0">
                <a:solidFill>
                  <a:schemeClr val="bg1"/>
                </a:solidFill>
              </a:rPr>
              <a:t>reexistence </a:t>
            </a:r>
            <a:r>
              <a:rPr lang="en-US" sz="4000" dirty="0">
                <a:solidFill>
                  <a:schemeClr val="bg1"/>
                </a:solidFill>
              </a:rPr>
              <a:t>of </a:t>
            </a:r>
            <a:r>
              <a:rPr lang="en-US" sz="4000" dirty="0" smtClean="0">
                <a:solidFill>
                  <a:schemeClr val="bg1"/>
                </a:solidFill>
              </a:rPr>
              <a:t>Jesus</a:t>
            </a:r>
          </a:p>
          <a:p>
            <a:pPr marL="571500" indent="-571500">
              <a:buFont typeface="Arial" panose="020B0604020202020204" pitchFamily="34" charset="0"/>
              <a:buChar char="•"/>
            </a:pPr>
            <a:endParaRPr lang="en-US" sz="4000" dirty="0">
              <a:solidFill>
                <a:schemeClr val="bg1"/>
              </a:solidFill>
            </a:endParaRPr>
          </a:p>
          <a:p>
            <a:pPr marL="571500" indent="-571500">
              <a:buFont typeface="Arial" panose="020B0604020202020204" pitchFamily="34" charset="0"/>
              <a:buChar char="•"/>
            </a:pPr>
            <a:r>
              <a:rPr lang="en-US" sz="4000" dirty="0" smtClean="0">
                <a:solidFill>
                  <a:schemeClr val="bg1"/>
                </a:solidFill>
              </a:rPr>
              <a:t>Divine </a:t>
            </a:r>
            <a:r>
              <a:rPr lang="en-US" sz="4000" dirty="0">
                <a:solidFill>
                  <a:schemeClr val="bg1"/>
                </a:solidFill>
              </a:rPr>
              <a:t>love displayed at the </a:t>
            </a:r>
            <a:r>
              <a:rPr lang="en-US" sz="4000" dirty="0" smtClean="0">
                <a:solidFill>
                  <a:schemeClr val="bg1"/>
                </a:solidFill>
              </a:rPr>
              <a:t>cross</a:t>
            </a:r>
          </a:p>
          <a:p>
            <a:pPr marL="571500" indent="-571500">
              <a:buFont typeface="Arial" panose="020B0604020202020204" pitchFamily="34" charset="0"/>
              <a:buChar char="•"/>
            </a:pPr>
            <a:endParaRPr lang="en-US" sz="4000" dirty="0">
              <a:solidFill>
                <a:schemeClr val="bg1"/>
              </a:solidFill>
            </a:endParaRPr>
          </a:p>
          <a:p>
            <a:pPr marL="571500" indent="-571500">
              <a:buFont typeface="Arial" panose="020B0604020202020204" pitchFamily="34" charset="0"/>
              <a:buChar char="•"/>
            </a:pPr>
            <a:r>
              <a:rPr lang="en-US" sz="4000" dirty="0" smtClean="0">
                <a:solidFill>
                  <a:schemeClr val="bg1"/>
                </a:solidFill>
              </a:rPr>
              <a:t>His second coming</a:t>
            </a:r>
          </a:p>
          <a:p>
            <a:pPr marL="571500" indent="-571500">
              <a:buFont typeface="Arial" panose="020B0604020202020204" pitchFamily="34" charset="0"/>
              <a:buChar char="•"/>
            </a:pPr>
            <a:endParaRPr lang="en-US" sz="4000" dirty="0">
              <a:solidFill>
                <a:schemeClr val="bg1"/>
              </a:solidFill>
            </a:endParaRPr>
          </a:p>
        </p:txBody>
      </p:sp>
    </p:spTree>
    <p:extLst>
      <p:ext uri="{BB962C8B-B14F-4D97-AF65-F5344CB8AC3E}">
        <p14:creationId xmlns:p14="http://schemas.microsoft.com/office/powerpoint/2010/main" val="205286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241</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17</cp:revision>
  <cp:lastPrinted>2017-01-18T18:39:47Z</cp:lastPrinted>
  <dcterms:created xsi:type="dcterms:W3CDTF">2016-12-06T17:32:08Z</dcterms:created>
  <dcterms:modified xsi:type="dcterms:W3CDTF">2017-01-22T14:23:37Z</dcterms:modified>
</cp:coreProperties>
</file>