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0" r:id="rId3"/>
    <p:sldId id="286" r:id="rId4"/>
    <p:sldId id="285" r:id="rId5"/>
    <p:sldId id="284" r:id="rId6"/>
    <p:sldId id="288" r:id="rId7"/>
    <p:sldId id="282" r:id="rId8"/>
    <p:sldId id="289" r:id="rId9"/>
    <p:sldId id="283" r:id="rId10"/>
    <p:sldId id="281" r:id="rId11"/>
    <p:sldId id="28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61450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9621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222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19557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24E8-2519-4950-8C7D-CFA51429AC9F}"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5306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B24E8-2519-4950-8C7D-CFA51429AC9F}"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4340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B24E8-2519-4950-8C7D-CFA51429AC9F}" type="datetimeFigureOut">
              <a:rPr lang="en-US" smtClean="0"/>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79240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B24E8-2519-4950-8C7D-CFA51429AC9F}" type="datetimeFigureOut">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975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24E8-2519-4950-8C7D-CFA51429AC9F}" type="datetimeFigureOut">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44454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0157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1612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4E8-2519-4950-8C7D-CFA51429AC9F}" type="datetimeFigureOut">
              <a:rPr lang="en-US" smtClean="0"/>
              <a:t>6/4/2017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6283-37DD-445A-A3C6-8AE6D6761569}" type="slidenum">
              <a:rPr lang="en-US" smtClean="0"/>
              <a:t>‹#›</a:t>
            </a:fld>
            <a:endParaRPr lang="en-US"/>
          </a:p>
        </p:txBody>
      </p:sp>
    </p:spTree>
    <p:extLst>
      <p:ext uri="{BB962C8B-B14F-4D97-AF65-F5344CB8AC3E}">
        <p14:creationId xmlns:p14="http://schemas.microsoft.com/office/powerpoint/2010/main" val="236213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6" name="TextBox 5"/>
          <p:cNvSpPr txBox="1"/>
          <p:nvPr/>
        </p:nvSpPr>
        <p:spPr>
          <a:xfrm>
            <a:off x="-24985" y="76200"/>
            <a:ext cx="9168985" cy="4031873"/>
          </a:xfrm>
          <a:prstGeom prst="rect">
            <a:avLst/>
          </a:prstGeom>
          <a:noFill/>
        </p:spPr>
        <p:txBody>
          <a:bodyPr wrap="square" rtlCol="0">
            <a:spAutoFit/>
          </a:bodyPr>
          <a:lstStyle/>
          <a:p>
            <a:endParaRPr lang="en-US" sz="4000" dirty="0" smtClean="0">
              <a:solidFill>
                <a:schemeClr val="bg1"/>
              </a:solidFill>
            </a:endParaRPr>
          </a:p>
          <a:p>
            <a:pPr algn="ctr"/>
            <a:endParaRPr lang="en-US" sz="5400" dirty="0" smtClean="0">
              <a:solidFill>
                <a:schemeClr val="bg1"/>
              </a:solidFill>
            </a:endParaRPr>
          </a:p>
          <a:p>
            <a:pPr algn="ctr"/>
            <a:endParaRPr lang="en-US" sz="5400" dirty="0">
              <a:solidFill>
                <a:schemeClr val="bg1"/>
              </a:solidFill>
            </a:endParaRPr>
          </a:p>
          <a:p>
            <a:pPr algn="ctr"/>
            <a:endParaRPr lang="en-US" sz="5400" dirty="0" smtClean="0">
              <a:solidFill>
                <a:schemeClr val="bg1"/>
              </a:solidFill>
            </a:endParaRPr>
          </a:p>
          <a:p>
            <a:pPr algn="ctr"/>
            <a:r>
              <a:rPr lang="en-US" sz="5400" dirty="0" smtClean="0">
                <a:solidFill>
                  <a:schemeClr val="bg1"/>
                </a:solidFill>
              </a:rPr>
              <a:t>THE SERMON ON THE MOUNT</a:t>
            </a:r>
            <a:endParaRPr lang="en-US" sz="5400" dirty="0">
              <a:solidFill>
                <a:schemeClr val="bg1"/>
              </a:solidFill>
            </a:endParaRPr>
          </a:p>
        </p:txBody>
      </p:sp>
    </p:spTree>
    <p:extLst>
      <p:ext uri="{BB962C8B-B14F-4D97-AF65-F5344CB8AC3E}">
        <p14:creationId xmlns:p14="http://schemas.microsoft.com/office/powerpoint/2010/main" val="69418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0"/>
            <a:ext cx="9168982" cy="6421758"/>
          </a:xfrm>
          <a:prstGeom prst="rect">
            <a:avLst/>
          </a:prstGeom>
          <a:noFill/>
        </p:spPr>
        <p:txBody>
          <a:bodyPr wrap="square" rtlCol="0">
            <a:spAutoFit/>
          </a:bodyPr>
          <a:lstStyle/>
          <a:p>
            <a:pPr lvl="0">
              <a:lnSpc>
                <a:spcPct val="115000"/>
              </a:lnSpc>
              <a:spcAft>
                <a:spcPts val="1000"/>
              </a:spcAft>
            </a:pPr>
            <a:r>
              <a:rPr lang="en-US" sz="4000" dirty="0">
                <a:solidFill>
                  <a:prstClr val="white"/>
                </a:solidFill>
                <a:ea typeface="Calibri"/>
                <a:cs typeface="Times New Roman"/>
              </a:rPr>
              <a:t>Matthew 6:5-15 - How to Pray</a:t>
            </a:r>
            <a:br>
              <a:rPr lang="en-US" sz="4000" dirty="0">
                <a:solidFill>
                  <a:prstClr val="white"/>
                </a:solidFill>
                <a:ea typeface="Calibri"/>
                <a:cs typeface="Times New Roman"/>
              </a:rPr>
            </a:br>
            <a:r>
              <a:rPr lang="en-US" sz="4000" dirty="0">
                <a:solidFill>
                  <a:prstClr val="white"/>
                </a:solidFill>
                <a:ea typeface="Calibri"/>
                <a:cs typeface="Times New Roman"/>
              </a:rPr>
              <a:t>Matthew 6:16-18 </a:t>
            </a:r>
            <a:r>
              <a:rPr lang="en-US" sz="4000" dirty="0" smtClean="0">
                <a:solidFill>
                  <a:prstClr val="white"/>
                </a:solidFill>
                <a:ea typeface="Calibri"/>
                <a:cs typeface="Times New Roman"/>
              </a:rPr>
              <a:t>– When you </a:t>
            </a:r>
            <a:r>
              <a:rPr lang="en-US" sz="4000" dirty="0">
                <a:solidFill>
                  <a:prstClr val="white"/>
                </a:solidFill>
                <a:ea typeface="Calibri"/>
                <a:cs typeface="Times New Roman"/>
              </a:rPr>
              <a:t>Fast</a:t>
            </a:r>
            <a:br>
              <a:rPr lang="en-US" sz="4000" dirty="0">
                <a:solidFill>
                  <a:prstClr val="white"/>
                </a:solidFill>
                <a:ea typeface="Calibri"/>
                <a:cs typeface="Times New Roman"/>
              </a:rPr>
            </a:br>
            <a:r>
              <a:rPr lang="en-US" sz="4000" dirty="0">
                <a:solidFill>
                  <a:prstClr val="white"/>
                </a:solidFill>
                <a:ea typeface="Calibri"/>
                <a:cs typeface="Times New Roman"/>
              </a:rPr>
              <a:t>Matthew 6:19-24 </a:t>
            </a:r>
            <a:r>
              <a:rPr lang="en-US" sz="4000" dirty="0" smtClean="0">
                <a:solidFill>
                  <a:prstClr val="white"/>
                </a:solidFill>
                <a:ea typeface="Calibri"/>
                <a:cs typeface="Times New Roman"/>
              </a:rPr>
              <a:t>– How to store treasures </a:t>
            </a:r>
            <a:r>
              <a:rPr lang="en-US" sz="4000" dirty="0">
                <a:solidFill>
                  <a:prstClr val="white"/>
                </a:solidFill>
                <a:ea typeface="Calibri"/>
                <a:cs typeface="Times New Roman"/>
              </a:rPr>
              <a:t/>
            </a:r>
            <a:br>
              <a:rPr lang="en-US" sz="4000" dirty="0">
                <a:solidFill>
                  <a:prstClr val="white"/>
                </a:solidFill>
                <a:ea typeface="Calibri"/>
                <a:cs typeface="Times New Roman"/>
              </a:rPr>
            </a:br>
            <a:r>
              <a:rPr lang="en-US" sz="4000" dirty="0">
                <a:solidFill>
                  <a:prstClr val="white"/>
                </a:solidFill>
                <a:ea typeface="Calibri"/>
                <a:cs typeface="Times New Roman"/>
              </a:rPr>
              <a:t>Matthew 6:25-34 </a:t>
            </a:r>
            <a:r>
              <a:rPr lang="en-US" sz="4000" dirty="0" smtClean="0">
                <a:solidFill>
                  <a:prstClr val="white"/>
                </a:solidFill>
                <a:ea typeface="Calibri"/>
                <a:cs typeface="Times New Roman"/>
              </a:rPr>
              <a:t>– Cure for anxiety </a:t>
            </a:r>
            <a:r>
              <a:rPr lang="en-US" sz="4000" dirty="0">
                <a:solidFill>
                  <a:prstClr val="white"/>
                </a:solidFill>
                <a:ea typeface="Calibri"/>
                <a:cs typeface="Times New Roman"/>
              </a:rPr>
              <a:t/>
            </a:r>
            <a:br>
              <a:rPr lang="en-US" sz="4000" dirty="0">
                <a:solidFill>
                  <a:prstClr val="white"/>
                </a:solidFill>
                <a:ea typeface="Calibri"/>
                <a:cs typeface="Times New Roman"/>
              </a:rPr>
            </a:br>
            <a:r>
              <a:rPr lang="en-US" sz="4000" dirty="0">
                <a:solidFill>
                  <a:prstClr val="white"/>
                </a:solidFill>
                <a:ea typeface="Calibri"/>
                <a:cs typeface="Times New Roman"/>
              </a:rPr>
              <a:t>Matthew 7:1-6- Do not judge hypocritically</a:t>
            </a:r>
            <a:br>
              <a:rPr lang="en-US" sz="4000" dirty="0">
                <a:solidFill>
                  <a:prstClr val="white"/>
                </a:solidFill>
                <a:ea typeface="Calibri"/>
                <a:cs typeface="Times New Roman"/>
              </a:rPr>
            </a:br>
            <a:r>
              <a:rPr lang="en-US" sz="4000" dirty="0">
                <a:solidFill>
                  <a:prstClr val="white"/>
                </a:solidFill>
                <a:ea typeface="Calibri"/>
                <a:cs typeface="Times New Roman"/>
              </a:rPr>
              <a:t>Matthew 7:7-12 - Ask, Seek, Knock</a:t>
            </a:r>
            <a:br>
              <a:rPr lang="en-US" sz="4000" dirty="0">
                <a:solidFill>
                  <a:prstClr val="white"/>
                </a:solidFill>
                <a:ea typeface="Calibri"/>
                <a:cs typeface="Times New Roman"/>
              </a:rPr>
            </a:br>
            <a:r>
              <a:rPr lang="en-US" sz="4000" dirty="0">
                <a:solidFill>
                  <a:prstClr val="white"/>
                </a:solidFill>
                <a:ea typeface="Calibri"/>
                <a:cs typeface="Times New Roman"/>
              </a:rPr>
              <a:t>Matthew 7:13-14 - The Narrow Gate</a:t>
            </a:r>
            <a:br>
              <a:rPr lang="en-US" sz="4000" dirty="0">
                <a:solidFill>
                  <a:prstClr val="white"/>
                </a:solidFill>
                <a:ea typeface="Calibri"/>
                <a:cs typeface="Times New Roman"/>
              </a:rPr>
            </a:br>
            <a:r>
              <a:rPr lang="en-US" sz="4000" dirty="0">
                <a:solidFill>
                  <a:prstClr val="white"/>
                </a:solidFill>
                <a:ea typeface="Calibri"/>
                <a:cs typeface="Times New Roman"/>
              </a:rPr>
              <a:t>Matthew 7:15-23 - False Prophets</a:t>
            </a:r>
            <a:br>
              <a:rPr lang="en-US" sz="4000" dirty="0">
                <a:solidFill>
                  <a:prstClr val="white"/>
                </a:solidFill>
                <a:ea typeface="Calibri"/>
                <a:cs typeface="Times New Roman"/>
              </a:rPr>
            </a:br>
            <a:r>
              <a:rPr lang="en-US" sz="4000" dirty="0">
                <a:solidFill>
                  <a:prstClr val="white"/>
                </a:solidFill>
                <a:ea typeface="Calibri"/>
                <a:cs typeface="Times New Roman"/>
              </a:rPr>
              <a:t>Matthew 7:24-27 - The Wise Builder</a:t>
            </a:r>
          </a:p>
        </p:txBody>
      </p:sp>
    </p:spTree>
    <p:extLst>
      <p:ext uri="{BB962C8B-B14F-4D97-AF65-F5344CB8AC3E}">
        <p14:creationId xmlns:p14="http://schemas.microsoft.com/office/powerpoint/2010/main" val="1917630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7" name="TextBox 6"/>
          <p:cNvSpPr txBox="1"/>
          <p:nvPr/>
        </p:nvSpPr>
        <p:spPr>
          <a:xfrm>
            <a:off x="0" y="0"/>
            <a:ext cx="9193967" cy="5509200"/>
          </a:xfrm>
          <a:prstGeom prst="rect">
            <a:avLst/>
          </a:prstGeom>
          <a:noFill/>
        </p:spPr>
        <p:txBody>
          <a:bodyPr wrap="square" rtlCol="0">
            <a:spAutoFit/>
          </a:bodyPr>
          <a:lstStyle/>
          <a:p>
            <a:r>
              <a:rPr lang="en-US" sz="3200" dirty="0" smtClean="0">
                <a:solidFill>
                  <a:schemeClr val="bg1"/>
                </a:solidFill>
              </a:rPr>
              <a:t>As we begin let’s consider the qualities Jesus is recognizing.</a:t>
            </a:r>
          </a:p>
          <a:p>
            <a:pPr marL="514350" indent="-514350">
              <a:buAutoNum type="arabicPeriod"/>
            </a:pPr>
            <a:r>
              <a:rPr lang="en-US" sz="3200" dirty="0" smtClean="0">
                <a:solidFill>
                  <a:schemeClr val="bg1"/>
                </a:solidFill>
              </a:rPr>
              <a:t>Poverty</a:t>
            </a:r>
            <a:endParaRPr lang="en-US" sz="3200" dirty="0" smtClean="0">
              <a:solidFill>
                <a:schemeClr val="bg1"/>
              </a:solidFill>
            </a:endParaRPr>
          </a:p>
          <a:p>
            <a:pPr marL="514350" indent="-514350">
              <a:buAutoNum type="arabicPeriod"/>
            </a:pPr>
            <a:r>
              <a:rPr lang="en-US" sz="3200" dirty="0" smtClean="0">
                <a:solidFill>
                  <a:schemeClr val="bg1"/>
                </a:solidFill>
              </a:rPr>
              <a:t>Mourning</a:t>
            </a:r>
            <a:endParaRPr lang="en-US" sz="3200" dirty="0" smtClean="0">
              <a:solidFill>
                <a:schemeClr val="bg1"/>
              </a:solidFill>
            </a:endParaRPr>
          </a:p>
          <a:p>
            <a:pPr marL="514350" indent="-514350">
              <a:buAutoNum type="arabicPeriod"/>
            </a:pPr>
            <a:r>
              <a:rPr lang="en-US" sz="3200" dirty="0" smtClean="0">
                <a:solidFill>
                  <a:schemeClr val="bg1"/>
                </a:solidFill>
              </a:rPr>
              <a:t>Humility</a:t>
            </a:r>
            <a:endParaRPr lang="en-US" sz="3200" dirty="0" smtClean="0">
              <a:solidFill>
                <a:schemeClr val="bg1"/>
              </a:solidFill>
            </a:endParaRPr>
          </a:p>
          <a:p>
            <a:pPr marL="514350" indent="-514350">
              <a:buAutoNum type="arabicPeriod"/>
            </a:pPr>
            <a:r>
              <a:rPr lang="en-US" sz="3200" dirty="0" smtClean="0">
                <a:solidFill>
                  <a:schemeClr val="bg1"/>
                </a:solidFill>
              </a:rPr>
              <a:t>Hunger</a:t>
            </a:r>
          </a:p>
          <a:p>
            <a:pPr marL="514350" indent="-514350">
              <a:buAutoNum type="arabicPeriod"/>
            </a:pPr>
            <a:r>
              <a:rPr lang="en-US" sz="3200" dirty="0" smtClean="0">
                <a:solidFill>
                  <a:schemeClr val="bg1"/>
                </a:solidFill>
              </a:rPr>
              <a:t>Mercy</a:t>
            </a:r>
          </a:p>
          <a:p>
            <a:pPr marL="514350" indent="-514350">
              <a:buAutoNum type="arabicPeriod"/>
            </a:pPr>
            <a:r>
              <a:rPr lang="en-US" sz="3200" dirty="0" smtClean="0">
                <a:solidFill>
                  <a:schemeClr val="bg1"/>
                </a:solidFill>
              </a:rPr>
              <a:t>Purity </a:t>
            </a:r>
            <a:endParaRPr lang="en-US" sz="3200" dirty="0" smtClean="0">
              <a:solidFill>
                <a:schemeClr val="bg1"/>
              </a:solidFill>
            </a:endParaRPr>
          </a:p>
          <a:p>
            <a:pPr marL="514350" indent="-514350">
              <a:buAutoNum type="arabicPeriod"/>
            </a:pPr>
            <a:r>
              <a:rPr lang="en-US" sz="3200" dirty="0" smtClean="0">
                <a:solidFill>
                  <a:schemeClr val="bg1"/>
                </a:solidFill>
              </a:rPr>
              <a:t>Peace</a:t>
            </a:r>
          </a:p>
          <a:p>
            <a:pPr marL="514350" indent="-514350">
              <a:buAutoNum type="arabicPeriod"/>
            </a:pPr>
            <a:r>
              <a:rPr lang="en-US" sz="3200" dirty="0" smtClean="0">
                <a:solidFill>
                  <a:schemeClr val="bg1"/>
                </a:solidFill>
              </a:rPr>
              <a:t>Persecution</a:t>
            </a:r>
            <a:endParaRPr lang="en-US" sz="3200" dirty="0" smtClean="0">
              <a:solidFill>
                <a:schemeClr val="bg1"/>
              </a:solidFill>
            </a:endParaRPr>
          </a:p>
          <a:p>
            <a:pPr marL="514350" indent="-514350">
              <a:buAutoNum type="arabicPeriod"/>
            </a:pPr>
            <a:endParaRPr lang="en-US" sz="3200" dirty="0">
              <a:solidFill>
                <a:schemeClr val="bg1"/>
              </a:solidFill>
            </a:endParaRPr>
          </a:p>
        </p:txBody>
      </p:sp>
    </p:spTree>
    <p:extLst>
      <p:ext uri="{BB962C8B-B14F-4D97-AF65-F5344CB8AC3E}">
        <p14:creationId xmlns:p14="http://schemas.microsoft.com/office/powerpoint/2010/main" val="3540317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6" name="TextBox 5"/>
          <p:cNvSpPr txBox="1"/>
          <p:nvPr/>
        </p:nvSpPr>
        <p:spPr>
          <a:xfrm>
            <a:off x="-24985" y="76200"/>
            <a:ext cx="9168985" cy="7725192"/>
          </a:xfrm>
          <a:prstGeom prst="rect">
            <a:avLst/>
          </a:prstGeom>
          <a:noFill/>
        </p:spPr>
        <p:txBody>
          <a:bodyPr wrap="square" rtlCol="0">
            <a:spAutoFit/>
          </a:bodyPr>
          <a:lstStyle/>
          <a:p>
            <a:r>
              <a:rPr lang="en-US" sz="4000" dirty="0" smtClean="0">
                <a:solidFill>
                  <a:schemeClr val="bg1"/>
                </a:solidFill>
              </a:rPr>
              <a:t>Jesus said:</a:t>
            </a:r>
          </a:p>
          <a:p>
            <a:pPr lvl="0"/>
            <a:r>
              <a:rPr lang="en-US" sz="4000" baseline="30000" dirty="0">
                <a:solidFill>
                  <a:schemeClr val="bg1"/>
                </a:solidFill>
              </a:rPr>
              <a:t>18 </a:t>
            </a:r>
            <a:r>
              <a:rPr lang="en-US" sz="4000" dirty="0" smtClean="0">
                <a:solidFill>
                  <a:schemeClr val="bg1"/>
                </a:solidFill>
              </a:rPr>
              <a:t>Then He</a:t>
            </a:r>
            <a:r>
              <a:rPr lang="en-US" sz="4000" dirty="0" smtClean="0">
                <a:solidFill>
                  <a:schemeClr val="bg1"/>
                </a:solidFill>
              </a:rPr>
              <a:t> </a:t>
            </a:r>
            <a:r>
              <a:rPr lang="en-US" sz="4000" dirty="0">
                <a:solidFill>
                  <a:schemeClr val="bg1"/>
                </a:solidFill>
              </a:rPr>
              <a:t>came and told his disciples, “I have been given all authority in heaven and on earth. </a:t>
            </a:r>
            <a:r>
              <a:rPr lang="en-US" sz="4000" baseline="30000" dirty="0">
                <a:solidFill>
                  <a:schemeClr val="bg1"/>
                </a:solidFill>
              </a:rPr>
              <a:t>19 </a:t>
            </a:r>
            <a:r>
              <a:rPr lang="en-US" sz="4000" dirty="0">
                <a:solidFill>
                  <a:schemeClr val="bg1"/>
                </a:solidFill>
              </a:rPr>
              <a:t>Therefore, go and make disciples of all the nations, baptizing them in the name of the Father and the Son and the Holy Spirit. </a:t>
            </a:r>
            <a:r>
              <a:rPr lang="en-US" sz="4000" baseline="30000" dirty="0">
                <a:solidFill>
                  <a:schemeClr val="accent6"/>
                </a:solidFill>
              </a:rPr>
              <a:t>20 </a:t>
            </a:r>
            <a:r>
              <a:rPr lang="en-US" sz="4000" dirty="0">
                <a:solidFill>
                  <a:schemeClr val="accent6"/>
                </a:solidFill>
              </a:rPr>
              <a:t>Teach these new disciples to obey </a:t>
            </a:r>
            <a:r>
              <a:rPr lang="en-US" sz="4000" b="1" dirty="0" smtClean="0">
                <a:solidFill>
                  <a:schemeClr val="accent6"/>
                </a:solidFill>
              </a:rPr>
              <a:t>ALL</a:t>
            </a:r>
            <a:r>
              <a:rPr lang="en-US" sz="4000" dirty="0" smtClean="0">
                <a:solidFill>
                  <a:schemeClr val="accent6"/>
                </a:solidFill>
              </a:rPr>
              <a:t> </a:t>
            </a:r>
            <a:r>
              <a:rPr lang="en-US" sz="4000" dirty="0">
                <a:solidFill>
                  <a:schemeClr val="accent6"/>
                </a:solidFill>
              </a:rPr>
              <a:t>the commands I have given you. </a:t>
            </a:r>
            <a:r>
              <a:rPr lang="en-US" sz="4000" dirty="0">
                <a:solidFill>
                  <a:schemeClr val="bg1"/>
                </a:solidFill>
              </a:rPr>
              <a:t>And be sure of this: I am with you always, even to the end of the age</a:t>
            </a:r>
            <a:r>
              <a:rPr lang="en-US" sz="4000" dirty="0" smtClean="0">
                <a:solidFill>
                  <a:schemeClr val="bg1"/>
                </a:solidFill>
              </a:rPr>
              <a:t>.”    </a:t>
            </a:r>
            <a:r>
              <a:rPr lang="en-US" sz="4000" dirty="0" smtClean="0">
                <a:solidFill>
                  <a:schemeClr val="bg1"/>
                </a:solidFill>
              </a:rPr>
              <a:t>               </a:t>
            </a:r>
            <a:r>
              <a:rPr lang="en-US" sz="100" dirty="0" smtClean="0">
                <a:solidFill>
                  <a:schemeClr val="bg1"/>
                </a:solidFill>
              </a:rPr>
              <a:t>M  </a:t>
            </a:r>
            <a:r>
              <a:rPr lang="en-US" sz="2800" dirty="0" smtClean="0">
                <a:solidFill>
                  <a:schemeClr val="bg1"/>
                </a:solidFill>
              </a:rPr>
              <a:t>                                                                             </a:t>
            </a:r>
            <a:r>
              <a:rPr lang="en-US" sz="2800" dirty="0">
                <a:solidFill>
                  <a:prstClr val="white"/>
                </a:solidFill>
              </a:rPr>
              <a:t>Matthew 28:18-20</a:t>
            </a:r>
          </a:p>
          <a:p>
            <a:endParaRPr lang="en-US" sz="2800" dirty="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93362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296400" cy="5632311"/>
          </a:xfrm>
          <a:prstGeom prst="rect">
            <a:avLst/>
          </a:prstGeom>
          <a:noFill/>
        </p:spPr>
        <p:txBody>
          <a:bodyPr wrap="square" rtlCol="0">
            <a:spAutoFit/>
          </a:bodyPr>
          <a:lstStyle/>
          <a:p>
            <a:endParaRPr lang="en-US" sz="4000" dirty="0" smtClean="0">
              <a:solidFill>
                <a:schemeClr val="bg1"/>
              </a:solidFill>
            </a:endParaRPr>
          </a:p>
          <a:p>
            <a:r>
              <a:rPr lang="en-US" sz="4000" dirty="0" smtClean="0">
                <a:solidFill>
                  <a:schemeClr val="bg1"/>
                </a:solidFill>
              </a:rPr>
              <a:t>Jesus </a:t>
            </a:r>
            <a:r>
              <a:rPr lang="en-US" sz="4000" dirty="0" smtClean="0">
                <a:solidFill>
                  <a:schemeClr val="bg1"/>
                </a:solidFill>
              </a:rPr>
              <a:t>said:</a:t>
            </a:r>
          </a:p>
          <a:p>
            <a:r>
              <a:rPr lang="en-US" sz="4000" baseline="30000" dirty="0">
                <a:solidFill>
                  <a:schemeClr val="bg1"/>
                </a:solidFill>
              </a:rPr>
              <a:t>24 </a:t>
            </a:r>
            <a:r>
              <a:rPr lang="en-US" sz="4000" dirty="0">
                <a:solidFill>
                  <a:schemeClr val="bg1"/>
                </a:solidFill>
              </a:rPr>
              <a:t>“Anyone who listens to my teaching and follows it is </a:t>
            </a:r>
            <a:r>
              <a:rPr lang="en-US" sz="4000" b="1" dirty="0">
                <a:solidFill>
                  <a:schemeClr val="accent6"/>
                </a:solidFill>
              </a:rPr>
              <a:t>wise</a:t>
            </a:r>
            <a:r>
              <a:rPr lang="en-US" sz="4000" dirty="0">
                <a:solidFill>
                  <a:schemeClr val="bg1"/>
                </a:solidFill>
              </a:rPr>
              <a:t>, like a person who builds a house on solid rock. </a:t>
            </a:r>
            <a:r>
              <a:rPr lang="en-US" sz="4000" baseline="30000" dirty="0">
                <a:solidFill>
                  <a:schemeClr val="bg1"/>
                </a:solidFill>
              </a:rPr>
              <a:t>25 </a:t>
            </a:r>
            <a:r>
              <a:rPr lang="en-US" sz="4000" dirty="0">
                <a:solidFill>
                  <a:schemeClr val="bg1"/>
                </a:solidFill>
              </a:rPr>
              <a:t>Though the rain comes in torrents and the floodwaters rise and the winds beat against that house, it </a:t>
            </a:r>
            <a:r>
              <a:rPr lang="en-US" sz="4000" b="1" dirty="0">
                <a:solidFill>
                  <a:schemeClr val="accent6"/>
                </a:solidFill>
              </a:rPr>
              <a:t>won’t collapse </a:t>
            </a:r>
            <a:r>
              <a:rPr lang="en-US" sz="4000" dirty="0">
                <a:solidFill>
                  <a:schemeClr val="bg1"/>
                </a:solidFill>
              </a:rPr>
              <a:t>because it is built on bedrock</a:t>
            </a:r>
            <a:r>
              <a:rPr lang="en-US" sz="4000" dirty="0" smtClean="0">
                <a:solidFill>
                  <a:schemeClr val="bg1"/>
                </a:solidFill>
              </a:rPr>
              <a:t>.  </a:t>
            </a:r>
            <a:r>
              <a:rPr lang="en-US" sz="4000" dirty="0" smtClean="0">
                <a:solidFill>
                  <a:schemeClr val="bg1"/>
                </a:solidFill>
              </a:rPr>
              <a:t>                                       </a:t>
            </a:r>
            <a:r>
              <a:rPr lang="en-US" sz="2800" dirty="0" smtClean="0">
                <a:solidFill>
                  <a:schemeClr val="bg1"/>
                </a:solidFill>
              </a:rPr>
              <a:t>Matthew 7:24,25</a:t>
            </a:r>
            <a:endParaRPr lang="en-US" sz="2800" dirty="0">
              <a:solidFill>
                <a:schemeClr val="bg1"/>
              </a:solidFill>
            </a:endParaRPr>
          </a:p>
        </p:txBody>
      </p:sp>
    </p:spTree>
    <p:extLst>
      <p:ext uri="{BB962C8B-B14F-4D97-AF65-F5344CB8AC3E}">
        <p14:creationId xmlns:p14="http://schemas.microsoft.com/office/powerpoint/2010/main" val="385952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193967" cy="6186309"/>
          </a:xfrm>
          <a:prstGeom prst="rect">
            <a:avLst/>
          </a:prstGeom>
          <a:noFill/>
        </p:spPr>
        <p:txBody>
          <a:bodyPr wrap="square" rtlCol="0">
            <a:spAutoFit/>
          </a:bodyPr>
          <a:lstStyle/>
          <a:p>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Have you ever contemplated the words of Jesus to be taken literally?</a:t>
            </a:r>
          </a:p>
          <a:p>
            <a:endParaRPr lang="en-US" sz="3600" dirty="0">
              <a:solidFill>
                <a:schemeClr val="bg1"/>
              </a:solidFill>
            </a:endParaRPr>
          </a:p>
          <a:p>
            <a:r>
              <a:rPr lang="en-US" sz="3600" dirty="0" smtClean="0">
                <a:solidFill>
                  <a:schemeClr val="bg1"/>
                </a:solidFill>
              </a:rPr>
              <a:t>Have you ever manipulated the scriptures to be suggestions rather than instruction?</a:t>
            </a:r>
          </a:p>
          <a:p>
            <a:endParaRPr lang="en-US" sz="3600" dirty="0">
              <a:solidFill>
                <a:schemeClr val="bg1"/>
              </a:solidFill>
            </a:endParaRPr>
          </a:p>
          <a:p>
            <a:r>
              <a:rPr lang="en-US" sz="3600" dirty="0" smtClean="0">
                <a:solidFill>
                  <a:schemeClr val="bg1"/>
                </a:solidFill>
              </a:rPr>
              <a:t>Have you ever </a:t>
            </a:r>
            <a:r>
              <a:rPr lang="en-US" sz="3600" dirty="0" smtClean="0">
                <a:solidFill>
                  <a:schemeClr val="bg1"/>
                </a:solidFill>
              </a:rPr>
              <a:t>considered</a:t>
            </a:r>
            <a:r>
              <a:rPr lang="en-US" sz="3600" dirty="0" smtClean="0">
                <a:solidFill>
                  <a:schemeClr val="bg1"/>
                </a:solidFill>
              </a:rPr>
              <a:t> </a:t>
            </a:r>
            <a:r>
              <a:rPr lang="en-US" sz="3600" dirty="0" smtClean="0">
                <a:solidFill>
                  <a:schemeClr val="bg1"/>
                </a:solidFill>
              </a:rPr>
              <a:t>the word disciple to really understand what Jesus </a:t>
            </a:r>
            <a:r>
              <a:rPr lang="en-US" sz="3600" dirty="0" smtClean="0">
                <a:solidFill>
                  <a:schemeClr val="bg1"/>
                </a:solidFill>
              </a:rPr>
              <a:t>was asking when He told His disciples “Follow Me”</a:t>
            </a:r>
            <a:endParaRPr lang="en-US" sz="3600" dirty="0">
              <a:solidFill>
                <a:schemeClr val="bg1"/>
              </a:solidFill>
            </a:endParaRPr>
          </a:p>
        </p:txBody>
      </p:sp>
    </p:spTree>
    <p:extLst>
      <p:ext uri="{BB962C8B-B14F-4D97-AF65-F5344CB8AC3E}">
        <p14:creationId xmlns:p14="http://schemas.microsoft.com/office/powerpoint/2010/main" val="204960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193967" cy="5632311"/>
          </a:xfrm>
          <a:prstGeom prst="rect">
            <a:avLst/>
          </a:prstGeom>
          <a:noFill/>
        </p:spPr>
        <p:txBody>
          <a:bodyPr wrap="square" rtlCol="0">
            <a:spAutoFit/>
          </a:bodyPr>
          <a:lstStyle/>
          <a:p>
            <a:r>
              <a:rPr lang="en-US" sz="3600" dirty="0" smtClean="0">
                <a:solidFill>
                  <a:schemeClr val="bg1"/>
                </a:solidFill>
              </a:rPr>
              <a:t>The Sermon on the Mount is probably the most succinct and comprehensive explanation of the Gospel in a single discourse.</a:t>
            </a:r>
          </a:p>
          <a:p>
            <a:endParaRPr lang="en-US" sz="3600" dirty="0">
              <a:solidFill>
                <a:schemeClr val="bg1"/>
              </a:solidFill>
            </a:endParaRPr>
          </a:p>
          <a:p>
            <a:r>
              <a:rPr lang="en-US" sz="3600" dirty="0" smtClean="0">
                <a:solidFill>
                  <a:schemeClr val="bg1"/>
                </a:solidFill>
              </a:rPr>
              <a:t>In the Sermon on the Mount we see the Heart of Jesus revealed and His desire for the world to be accomplished through us, His body.</a:t>
            </a:r>
          </a:p>
          <a:p>
            <a:endParaRPr lang="en-US" sz="3600" dirty="0">
              <a:solidFill>
                <a:schemeClr val="bg1"/>
              </a:solidFill>
            </a:endParaRPr>
          </a:p>
          <a:p>
            <a:r>
              <a:rPr lang="en-US" sz="3600" dirty="0" smtClean="0">
                <a:solidFill>
                  <a:schemeClr val="bg1"/>
                </a:solidFill>
              </a:rPr>
              <a:t>The Sermon on the Mount is a clear directive that tells us how to live.</a:t>
            </a:r>
            <a:endParaRPr lang="en-US" sz="3600" dirty="0">
              <a:solidFill>
                <a:schemeClr val="bg1"/>
              </a:solidFill>
            </a:endParaRPr>
          </a:p>
        </p:txBody>
      </p:sp>
    </p:spTree>
    <p:extLst>
      <p:ext uri="{BB962C8B-B14F-4D97-AF65-F5344CB8AC3E}">
        <p14:creationId xmlns:p14="http://schemas.microsoft.com/office/powerpoint/2010/main" val="173014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193967" cy="4524315"/>
          </a:xfrm>
          <a:prstGeom prst="rect">
            <a:avLst/>
          </a:prstGeom>
          <a:noFill/>
        </p:spPr>
        <p:txBody>
          <a:bodyPr wrap="square" rtlCol="0">
            <a:spAutoFit/>
          </a:bodyPr>
          <a:lstStyle/>
          <a:p>
            <a:r>
              <a:rPr lang="en-US" sz="3600" dirty="0" smtClean="0">
                <a:solidFill>
                  <a:schemeClr val="bg1"/>
                </a:solidFill>
              </a:rPr>
              <a:t>The Sermon on the Mount tells us how to live in victory and abundance.</a:t>
            </a:r>
          </a:p>
          <a:p>
            <a:endParaRPr lang="en-US" sz="3600" dirty="0">
              <a:solidFill>
                <a:schemeClr val="bg1"/>
              </a:solidFill>
            </a:endParaRPr>
          </a:p>
          <a:p>
            <a:r>
              <a:rPr lang="en-US" sz="3600" dirty="0" smtClean="0">
                <a:solidFill>
                  <a:schemeClr val="bg1"/>
                </a:solidFill>
              </a:rPr>
              <a:t>True victory is living under the guidelines set forth in the scriptures.</a:t>
            </a:r>
          </a:p>
          <a:p>
            <a:endParaRPr lang="en-US" sz="3600" dirty="0">
              <a:solidFill>
                <a:schemeClr val="bg1"/>
              </a:solidFill>
            </a:endParaRPr>
          </a:p>
          <a:p>
            <a:r>
              <a:rPr lang="en-US" sz="3600" dirty="0" smtClean="0">
                <a:solidFill>
                  <a:schemeClr val="bg1"/>
                </a:solidFill>
              </a:rPr>
              <a:t>Abundant life is that state where there is freedom in the Spirit and thriving in the Spirit. </a:t>
            </a:r>
            <a:endParaRPr lang="en-US" sz="3600" dirty="0">
              <a:solidFill>
                <a:schemeClr val="bg1"/>
              </a:solidFill>
            </a:endParaRPr>
          </a:p>
        </p:txBody>
      </p:sp>
    </p:spTree>
    <p:extLst>
      <p:ext uri="{BB962C8B-B14F-4D97-AF65-F5344CB8AC3E}">
        <p14:creationId xmlns:p14="http://schemas.microsoft.com/office/powerpoint/2010/main" val="34427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144000" cy="7294305"/>
          </a:xfrm>
          <a:prstGeom prst="rect">
            <a:avLst/>
          </a:prstGeom>
          <a:noFill/>
        </p:spPr>
        <p:txBody>
          <a:bodyPr wrap="square" rtlCol="0">
            <a:spAutoFit/>
          </a:bodyPr>
          <a:lstStyle/>
          <a:p>
            <a:r>
              <a:rPr lang="en-US" sz="3600" dirty="0" smtClean="0">
                <a:solidFill>
                  <a:schemeClr val="bg1"/>
                </a:solidFill>
              </a:rPr>
              <a:t>Following is an excerpt from an article by </a:t>
            </a:r>
          </a:p>
          <a:p>
            <a:r>
              <a:rPr lang="en-US" sz="3600" dirty="0" smtClean="0">
                <a:solidFill>
                  <a:schemeClr val="bg1"/>
                </a:solidFill>
              </a:rPr>
              <a:t>John Scott.</a:t>
            </a:r>
          </a:p>
          <a:p>
            <a:endParaRPr lang="en-US" sz="3600" dirty="0" smtClean="0">
              <a:solidFill>
                <a:schemeClr val="bg1"/>
              </a:solidFill>
            </a:endParaRPr>
          </a:p>
          <a:p>
            <a:r>
              <a:rPr lang="en-US" sz="3600" dirty="0" smtClean="0">
                <a:solidFill>
                  <a:schemeClr val="bg1"/>
                </a:solidFill>
              </a:rPr>
              <a:t>The </a:t>
            </a:r>
            <a:r>
              <a:rPr lang="en-US" sz="3600" dirty="0">
                <a:solidFill>
                  <a:schemeClr val="bg1"/>
                </a:solidFill>
              </a:rPr>
              <a:t>Beatitudes set forth </a:t>
            </a:r>
            <a:r>
              <a:rPr lang="en-US" sz="3600" dirty="0" smtClean="0">
                <a:solidFill>
                  <a:schemeClr val="bg1"/>
                </a:solidFill>
              </a:rPr>
              <a:t>the harmonious </a:t>
            </a:r>
            <a:r>
              <a:rPr lang="en-US" sz="3600" dirty="0">
                <a:solidFill>
                  <a:schemeClr val="bg1"/>
                </a:solidFill>
              </a:rPr>
              <a:t>character of Christian people. These are not eight separate and distinct groups of disciples, some of whom are meek, while others are merciful and yet others are called upon to endure persecution. They are rather eight qualities of the same group who at one and the same time are meek and merciful, poor in spirit and pure in heart, mourning and hungry, peacemakers and persecuted</a:t>
            </a:r>
          </a:p>
        </p:txBody>
      </p:sp>
    </p:spTree>
    <p:extLst>
      <p:ext uri="{BB962C8B-B14F-4D97-AF65-F5344CB8AC3E}">
        <p14:creationId xmlns:p14="http://schemas.microsoft.com/office/powerpoint/2010/main" val="4147355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4" name="TextBox 3"/>
          <p:cNvSpPr txBox="1"/>
          <p:nvPr/>
        </p:nvSpPr>
        <p:spPr>
          <a:xfrm>
            <a:off x="0" y="76200"/>
            <a:ext cx="9144000" cy="6740307"/>
          </a:xfrm>
          <a:prstGeom prst="rect">
            <a:avLst/>
          </a:prstGeom>
          <a:noFill/>
        </p:spPr>
        <p:txBody>
          <a:bodyPr wrap="square" rtlCol="0">
            <a:spAutoFit/>
          </a:bodyPr>
          <a:lstStyle/>
          <a:p>
            <a:r>
              <a:rPr lang="en-US" sz="3600" dirty="0">
                <a:solidFill>
                  <a:schemeClr val="bg1"/>
                </a:solidFill>
              </a:rPr>
              <a:t>Further, the group exhibiting these marks is not an elitist set, a small </a:t>
            </a:r>
            <a:r>
              <a:rPr lang="en-US" sz="3600" dirty="0" smtClean="0">
                <a:solidFill>
                  <a:schemeClr val="bg1"/>
                </a:solidFill>
              </a:rPr>
              <a:t>portion, remote </a:t>
            </a:r>
            <a:r>
              <a:rPr lang="en-US" sz="3600" dirty="0">
                <a:solidFill>
                  <a:schemeClr val="bg1"/>
                </a:solidFill>
              </a:rPr>
              <a:t>from the common run of Christians. On the contrary, the Beatitudes are Christ’s own specification of what every Christian ought to be. All these qualities are to characterize all his followers. Unlike the gifts of the Spirit which he distributes to different members of Christ’s body in order to equip them for different kinds of service, the same Spirit is concerned to work all these Christian graces in us all. There is no escape from our responsibility to </a:t>
            </a:r>
            <a:r>
              <a:rPr lang="en-US" sz="3600" dirty="0" smtClean="0">
                <a:solidFill>
                  <a:schemeClr val="bg1"/>
                </a:solidFill>
              </a:rPr>
              <a:t>desire</a:t>
            </a:r>
            <a:r>
              <a:rPr lang="en-US" sz="3600" dirty="0" smtClean="0">
                <a:solidFill>
                  <a:schemeClr val="bg1"/>
                </a:solidFill>
              </a:rPr>
              <a:t> </a:t>
            </a:r>
            <a:r>
              <a:rPr lang="en-US" sz="3600" dirty="0">
                <a:solidFill>
                  <a:schemeClr val="bg1"/>
                </a:solidFill>
              </a:rPr>
              <a:t>them all.</a:t>
            </a:r>
            <a:endParaRPr lang="en-US" sz="3600" dirty="0" smtClean="0">
              <a:solidFill>
                <a:schemeClr val="bg1"/>
              </a:solidFill>
            </a:endParaRPr>
          </a:p>
        </p:txBody>
      </p:sp>
    </p:spTree>
    <p:extLst>
      <p:ext uri="{BB962C8B-B14F-4D97-AF65-F5344CB8AC3E}">
        <p14:creationId xmlns:p14="http://schemas.microsoft.com/office/powerpoint/2010/main" val="1734581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4" y="0"/>
            <a:ext cx="9299941" cy="7014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6" name="TextBox 5"/>
          <p:cNvSpPr txBox="1"/>
          <p:nvPr/>
        </p:nvSpPr>
        <p:spPr>
          <a:xfrm>
            <a:off x="0" y="0"/>
            <a:ext cx="9270167" cy="6863417"/>
          </a:xfrm>
          <a:prstGeom prst="rect">
            <a:avLst/>
          </a:prstGeom>
          <a:noFill/>
        </p:spPr>
        <p:txBody>
          <a:bodyPr wrap="square" rtlCol="0">
            <a:spAutoFit/>
          </a:bodyPr>
          <a:lstStyle/>
          <a:p>
            <a:r>
              <a:rPr lang="en-US" sz="4000" dirty="0">
                <a:solidFill>
                  <a:prstClr val="white"/>
                </a:solidFill>
                <a:ea typeface="Calibri"/>
                <a:cs typeface="Times New Roman"/>
              </a:rPr>
              <a:t>Matthew 5:3-12- The Beatitudes</a:t>
            </a:r>
            <a:br>
              <a:rPr lang="en-US" sz="4000" dirty="0">
                <a:solidFill>
                  <a:prstClr val="white"/>
                </a:solidFill>
                <a:ea typeface="Calibri"/>
                <a:cs typeface="Times New Roman"/>
              </a:rPr>
            </a:br>
            <a:r>
              <a:rPr lang="en-US" sz="4000" dirty="0">
                <a:solidFill>
                  <a:prstClr val="white"/>
                </a:solidFill>
                <a:ea typeface="Calibri"/>
                <a:cs typeface="Times New Roman"/>
              </a:rPr>
              <a:t>Matthew 5:13-16- Salt and Light</a:t>
            </a:r>
            <a:br>
              <a:rPr lang="en-US" sz="4000" dirty="0">
                <a:solidFill>
                  <a:prstClr val="white"/>
                </a:solidFill>
                <a:ea typeface="Calibri"/>
                <a:cs typeface="Times New Roman"/>
              </a:rPr>
            </a:br>
            <a:r>
              <a:rPr lang="en-US" sz="4000" dirty="0">
                <a:solidFill>
                  <a:prstClr val="white"/>
                </a:solidFill>
                <a:ea typeface="Calibri"/>
                <a:cs typeface="Times New Roman"/>
              </a:rPr>
              <a:t>Matthew 5:17-20 - Jesus fulfilled the Law</a:t>
            </a:r>
            <a:br>
              <a:rPr lang="en-US" sz="4000" dirty="0">
                <a:solidFill>
                  <a:prstClr val="white"/>
                </a:solidFill>
                <a:ea typeface="Calibri"/>
                <a:cs typeface="Times New Roman"/>
              </a:rPr>
            </a:br>
            <a:r>
              <a:rPr lang="en-US" sz="4000" dirty="0">
                <a:solidFill>
                  <a:prstClr val="white"/>
                </a:solidFill>
                <a:ea typeface="Calibri"/>
                <a:cs typeface="Times New Roman"/>
              </a:rPr>
              <a:t>Matthew 5:21-26 - Anger and Murder</a:t>
            </a:r>
            <a:br>
              <a:rPr lang="en-US" sz="4000" dirty="0">
                <a:solidFill>
                  <a:prstClr val="white"/>
                </a:solidFill>
                <a:ea typeface="Calibri"/>
                <a:cs typeface="Times New Roman"/>
              </a:rPr>
            </a:br>
            <a:r>
              <a:rPr lang="en-US" sz="4000" dirty="0">
                <a:solidFill>
                  <a:prstClr val="white"/>
                </a:solidFill>
                <a:ea typeface="Calibri"/>
                <a:cs typeface="Times New Roman"/>
              </a:rPr>
              <a:t>Matthew 5:27-30- Lust and Adultery</a:t>
            </a:r>
            <a:br>
              <a:rPr lang="en-US" sz="4000" dirty="0">
                <a:solidFill>
                  <a:prstClr val="white"/>
                </a:solidFill>
                <a:ea typeface="Calibri"/>
                <a:cs typeface="Times New Roman"/>
              </a:rPr>
            </a:br>
            <a:r>
              <a:rPr lang="en-US" sz="4000" dirty="0">
                <a:solidFill>
                  <a:prstClr val="white"/>
                </a:solidFill>
                <a:ea typeface="Calibri"/>
                <a:cs typeface="Times New Roman"/>
              </a:rPr>
              <a:t>Matthew 5:31-32 - Divorce</a:t>
            </a:r>
            <a:br>
              <a:rPr lang="en-US" sz="4000" dirty="0">
                <a:solidFill>
                  <a:prstClr val="white"/>
                </a:solidFill>
                <a:ea typeface="Calibri"/>
                <a:cs typeface="Times New Roman"/>
              </a:rPr>
            </a:br>
            <a:r>
              <a:rPr lang="en-US" sz="4000" dirty="0">
                <a:solidFill>
                  <a:prstClr val="white"/>
                </a:solidFill>
                <a:ea typeface="Calibri"/>
                <a:cs typeface="Times New Roman"/>
              </a:rPr>
              <a:t>Matthew 5:33-37 - Oaths</a:t>
            </a:r>
            <a:br>
              <a:rPr lang="en-US" sz="4000" dirty="0">
                <a:solidFill>
                  <a:prstClr val="white"/>
                </a:solidFill>
                <a:ea typeface="Calibri"/>
                <a:cs typeface="Times New Roman"/>
              </a:rPr>
            </a:br>
            <a:r>
              <a:rPr lang="en-US" sz="4000" dirty="0">
                <a:solidFill>
                  <a:prstClr val="white"/>
                </a:solidFill>
                <a:ea typeface="Calibri"/>
                <a:cs typeface="Times New Roman"/>
              </a:rPr>
              <a:t>Matthew 5:38-42 - Eye for an Eye</a:t>
            </a:r>
            <a:br>
              <a:rPr lang="en-US" sz="4000" dirty="0">
                <a:solidFill>
                  <a:prstClr val="white"/>
                </a:solidFill>
                <a:ea typeface="Calibri"/>
                <a:cs typeface="Times New Roman"/>
              </a:rPr>
            </a:br>
            <a:r>
              <a:rPr lang="en-US" sz="4000" dirty="0">
                <a:solidFill>
                  <a:prstClr val="white"/>
                </a:solidFill>
                <a:ea typeface="Calibri"/>
                <a:cs typeface="Times New Roman"/>
              </a:rPr>
              <a:t>Matthew 5:43-48 - Love your enemies</a:t>
            </a:r>
            <a:br>
              <a:rPr lang="en-US" sz="4000" dirty="0">
                <a:solidFill>
                  <a:prstClr val="white"/>
                </a:solidFill>
                <a:ea typeface="Calibri"/>
                <a:cs typeface="Times New Roman"/>
              </a:rPr>
            </a:br>
            <a:r>
              <a:rPr lang="en-US" sz="4000" dirty="0">
                <a:solidFill>
                  <a:prstClr val="white"/>
                </a:solidFill>
                <a:ea typeface="Calibri"/>
                <a:cs typeface="Times New Roman"/>
              </a:rPr>
              <a:t>Matthew 6:1-4 </a:t>
            </a:r>
            <a:r>
              <a:rPr lang="en-US" sz="4000" dirty="0" smtClean="0">
                <a:solidFill>
                  <a:prstClr val="white"/>
                </a:solidFill>
                <a:ea typeface="Calibri"/>
                <a:cs typeface="Times New Roman"/>
              </a:rPr>
              <a:t>– Don’t give for </a:t>
            </a:r>
            <a:r>
              <a:rPr lang="en-US" sz="4000" dirty="0" smtClean="0">
                <a:solidFill>
                  <a:prstClr val="white"/>
                </a:solidFill>
                <a:ea typeface="Calibri"/>
                <a:cs typeface="Times New Roman"/>
              </a:rPr>
              <a:t>the sake of        </a:t>
            </a:r>
            <a:r>
              <a:rPr lang="en-US" sz="100" dirty="0" smtClean="0">
                <a:solidFill>
                  <a:prstClr val="white"/>
                </a:solidFill>
                <a:ea typeface="Calibri"/>
                <a:cs typeface="Times New Roman"/>
              </a:rPr>
              <a:t>r</a:t>
            </a:r>
            <a:r>
              <a:rPr lang="en-US" sz="4000" dirty="0" smtClean="0">
                <a:solidFill>
                  <a:prstClr val="white"/>
                </a:solidFill>
                <a:ea typeface="Calibri"/>
                <a:cs typeface="Times New Roman"/>
              </a:rPr>
              <a:t>                               recognition</a:t>
            </a:r>
            <a:endParaRPr lang="en-US" sz="4000" dirty="0"/>
          </a:p>
        </p:txBody>
      </p:sp>
    </p:spTree>
    <p:extLst>
      <p:ext uri="{BB962C8B-B14F-4D97-AF65-F5344CB8AC3E}">
        <p14:creationId xmlns:p14="http://schemas.microsoft.com/office/powerpoint/2010/main" val="75936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397</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74</cp:revision>
  <cp:lastPrinted>2017-06-04T12:29:18Z</cp:lastPrinted>
  <dcterms:created xsi:type="dcterms:W3CDTF">2016-12-06T17:32:08Z</dcterms:created>
  <dcterms:modified xsi:type="dcterms:W3CDTF">2017-06-04T12:29:25Z</dcterms:modified>
</cp:coreProperties>
</file>