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75" r:id="rId5"/>
    <p:sldId id="276" r:id="rId6"/>
    <p:sldId id="279" r:id="rId7"/>
    <p:sldId id="278" r:id="rId8"/>
    <p:sldId id="281" r:id="rId9"/>
    <p:sldId id="280" r:id="rId10"/>
    <p:sldId id="270" r:id="rId11"/>
    <p:sldId id="282" r:id="rId12"/>
    <p:sldId id="283" r:id="rId13"/>
    <p:sldId id="287"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FB24E8-2519-4950-8C7D-CFA51429AC9F}" type="datetimeFigureOut">
              <a:rPr lang="en-US" smtClean="0"/>
              <a:t>3/5/2017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1614506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FB24E8-2519-4950-8C7D-CFA51429AC9F}" type="datetimeFigureOut">
              <a:rPr lang="en-US" smtClean="0"/>
              <a:t>3/5/2017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962134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FB24E8-2519-4950-8C7D-CFA51429AC9F}" type="datetimeFigureOut">
              <a:rPr lang="en-US" smtClean="0"/>
              <a:t>3/5/2017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1422267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FB24E8-2519-4950-8C7D-CFA51429AC9F}" type="datetimeFigureOut">
              <a:rPr lang="en-US" smtClean="0"/>
              <a:t>3/5/2017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2195572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FB24E8-2519-4950-8C7D-CFA51429AC9F}" type="datetimeFigureOut">
              <a:rPr lang="en-US" smtClean="0"/>
              <a:t>3/5/2017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3530644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FB24E8-2519-4950-8C7D-CFA51429AC9F}" type="datetimeFigureOut">
              <a:rPr lang="en-US" smtClean="0"/>
              <a:t>3/5/2017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1443407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FB24E8-2519-4950-8C7D-CFA51429AC9F}" type="datetimeFigureOut">
              <a:rPr lang="en-US" smtClean="0"/>
              <a:t>3/5/2017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792401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FB24E8-2519-4950-8C7D-CFA51429AC9F}" type="datetimeFigureOut">
              <a:rPr lang="en-US" smtClean="0"/>
              <a:t>3/5/2017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1797588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FB24E8-2519-4950-8C7D-CFA51429AC9F}" type="datetimeFigureOut">
              <a:rPr lang="en-US" smtClean="0"/>
              <a:t>3/5/2017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3444547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FB24E8-2519-4950-8C7D-CFA51429AC9F}" type="datetimeFigureOut">
              <a:rPr lang="en-US" smtClean="0"/>
              <a:t>3/5/2017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2015751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FB24E8-2519-4950-8C7D-CFA51429AC9F}" type="datetimeFigureOut">
              <a:rPr lang="en-US" smtClean="0"/>
              <a:t>3/5/2017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1716122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FB24E8-2519-4950-8C7D-CFA51429AC9F}" type="datetimeFigureOut">
              <a:rPr lang="en-US" smtClean="0"/>
              <a:t>3/5/2017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626283-37DD-445A-A3C6-8AE6D6761569}" type="slidenum">
              <a:rPr lang="en-US" smtClean="0"/>
              <a:t>‹#›</a:t>
            </a:fld>
            <a:endParaRPr lang="en-US"/>
          </a:p>
        </p:txBody>
      </p:sp>
    </p:spTree>
    <p:extLst>
      <p:ext uri="{BB962C8B-B14F-4D97-AF65-F5344CB8AC3E}">
        <p14:creationId xmlns:p14="http://schemas.microsoft.com/office/powerpoint/2010/main" val="2362130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85"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0" y="2667000"/>
            <a:ext cx="9144000" cy="2400657"/>
          </a:xfrm>
          <a:prstGeom prst="rect">
            <a:avLst/>
          </a:prstGeom>
          <a:noFill/>
        </p:spPr>
        <p:txBody>
          <a:bodyPr wrap="square" rtlCol="0">
            <a:spAutoFit/>
          </a:bodyPr>
          <a:lstStyle/>
          <a:p>
            <a:pPr algn="ctr"/>
            <a:r>
              <a:rPr lang="en-US" sz="15000" dirty="0" smtClean="0">
                <a:solidFill>
                  <a:schemeClr val="bg1"/>
                </a:solidFill>
              </a:rPr>
              <a:t>FAMILY</a:t>
            </a:r>
            <a:endParaRPr lang="en-US" sz="15000" dirty="0">
              <a:solidFill>
                <a:schemeClr val="bg1"/>
              </a:solidFill>
            </a:endParaRPr>
          </a:p>
        </p:txBody>
      </p:sp>
    </p:spTree>
    <p:extLst>
      <p:ext uri="{BB962C8B-B14F-4D97-AF65-F5344CB8AC3E}">
        <p14:creationId xmlns:p14="http://schemas.microsoft.com/office/powerpoint/2010/main" val="1649010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85"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0" y="152400"/>
            <a:ext cx="9144000" cy="646331"/>
          </a:xfrm>
          <a:prstGeom prst="rect">
            <a:avLst/>
          </a:prstGeom>
          <a:noFill/>
        </p:spPr>
        <p:txBody>
          <a:bodyPr wrap="square" rtlCol="0">
            <a:spAutoFit/>
          </a:bodyPr>
          <a:lstStyle/>
          <a:p>
            <a:r>
              <a:rPr lang="en-US" sz="3600" dirty="0" smtClean="0">
                <a:solidFill>
                  <a:schemeClr val="bg1"/>
                </a:solidFill>
              </a:rPr>
              <a:t> </a:t>
            </a:r>
            <a:endParaRPr lang="en-US" sz="3600" dirty="0">
              <a:solidFill>
                <a:schemeClr val="bg1"/>
              </a:solidFill>
            </a:endParaRPr>
          </a:p>
        </p:txBody>
      </p:sp>
      <p:sp>
        <p:nvSpPr>
          <p:cNvPr id="3" name="TextBox 2"/>
          <p:cNvSpPr txBox="1"/>
          <p:nvPr/>
        </p:nvSpPr>
        <p:spPr>
          <a:xfrm>
            <a:off x="0" y="152400"/>
            <a:ext cx="9168982" cy="6786473"/>
          </a:xfrm>
          <a:prstGeom prst="rect">
            <a:avLst/>
          </a:prstGeom>
          <a:noFill/>
        </p:spPr>
        <p:txBody>
          <a:bodyPr wrap="square" rtlCol="0">
            <a:spAutoFit/>
          </a:bodyPr>
          <a:lstStyle/>
          <a:p>
            <a:r>
              <a:rPr lang="en-US" sz="2900" dirty="0">
                <a:solidFill>
                  <a:schemeClr val="bg1"/>
                </a:solidFill>
              </a:rPr>
              <a:t>Who can find a virtuous and capable wife</a:t>
            </a:r>
            <a:r>
              <a:rPr lang="en-US" sz="2900" dirty="0" smtClean="0">
                <a:solidFill>
                  <a:schemeClr val="bg1"/>
                </a:solidFill>
              </a:rPr>
              <a:t>? </a:t>
            </a:r>
            <a:r>
              <a:rPr lang="en-US" sz="2900" dirty="0">
                <a:solidFill>
                  <a:schemeClr val="bg1"/>
                </a:solidFill>
              </a:rPr>
              <a:t> She is more precious than </a:t>
            </a:r>
            <a:r>
              <a:rPr lang="en-US" sz="2900" dirty="0" smtClean="0">
                <a:solidFill>
                  <a:schemeClr val="bg1"/>
                </a:solidFill>
              </a:rPr>
              <a:t>rubies.</a:t>
            </a:r>
            <a:r>
              <a:rPr lang="en-US" sz="2900" baseline="30000" dirty="0" smtClean="0">
                <a:solidFill>
                  <a:schemeClr val="bg1"/>
                </a:solidFill>
              </a:rPr>
              <a:t>11</a:t>
            </a:r>
            <a:r>
              <a:rPr lang="en-US" sz="2900" baseline="30000" dirty="0">
                <a:solidFill>
                  <a:schemeClr val="bg1"/>
                </a:solidFill>
              </a:rPr>
              <a:t> </a:t>
            </a:r>
            <a:r>
              <a:rPr lang="en-US" sz="2900" dirty="0">
                <a:solidFill>
                  <a:schemeClr val="bg1"/>
                </a:solidFill>
              </a:rPr>
              <a:t>Her husband can trust her</a:t>
            </a:r>
            <a:r>
              <a:rPr lang="en-US" sz="2900" dirty="0" smtClean="0">
                <a:solidFill>
                  <a:schemeClr val="bg1"/>
                </a:solidFill>
              </a:rPr>
              <a:t>,</a:t>
            </a:r>
            <a:r>
              <a:rPr lang="en-US" sz="2900" dirty="0">
                <a:solidFill>
                  <a:schemeClr val="bg1"/>
                </a:solidFill>
              </a:rPr>
              <a:t> and she will greatly enrich his </a:t>
            </a:r>
            <a:r>
              <a:rPr lang="en-US" sz="2900" dirty="0" smtClean="0">
                <a:solidFill>
                  <a:schemeClr val="bg1"/>
                </a:solidFill>
              </a:rPr>
              <a:t>life.</a:t>
            </a:r>
            <a:r>
              <a:rPr lang="en-US" sz="2900" baseline="30000" dirty="0" smtClean="0">
                <a:solidFill>
                  <a:schemeClr val="bg1"/>
                </a:solidFill>
              </a:rPr>
              <a:t>12</a:t>
            </a:r>
            <a:r>
              <a:rPr lang="en-US" sz="2900" baseline="30000" dirty="0">
                <a:solidFill>
                  <a:schemeClr val="bg1"/>
                </a:solidFill>
              </a:rPr>
              <a:t> </a:t>
            </a:r>
            <a:r>
              <a:rPr lang="en-US" sz="2900" dirty="0">
                <a:solidFill>
                  <a:schemeClr val="bg1"/>
                </a:solidFill>
              </a:rPr>
              <a:t>She brings him good, not </a:t>
            </a:r>
            <a:r>
              <a:rPr lang="en-US" sz="2900" dirty="0" smtClean="0">
                <a:solidFill>
                  <a:schemeClr val="bg1"/>
                </a:solidFill>
              </a:rPr>
              <a:t>harm, all </a:t>
            </a:r>
            <a:r>
              <a:rPr lang="en-US" sz="2900" dirty="0">
                <a:solidFill>
                  <a:schemeClr val="bg1"/>
                </a:solidFill>
              </a:rPr>
              <a:t>the days of her life</a:t>
            </a:r>
            <a:r>
              <a:rPr lang="en-US" sz="2900" dirty="0" smtClean="0">
                <a:solidFill>
                  <a:schemeClr val="bg1"/>
                </a:solidFill>
              </a:rPr>
              <a:t>.</a:t>
            </a:r>
            <a:r>
              <a:rPr lang="en-US" sz="2900" baseline="30000" dirty="0">
                <a:solidFill>
                  <a:schemeClr val="bg1"/>
                </a:solidFill>
              </a:rPr>
              <a:t> </a:t>
            </a:r>
            <a:r>
              <a:rPr lang="en-US" sz="2900" dirty="0">
                <a:solidFill>
                  <a:schemeClr val="bg1"/>
                </a:solidFill>
              </a:rPr>
              <a:t>She finds wool and </a:t>
            </a:r>
            <a:r>
              <a:rPr lang="en-US" sz="2900" dirty="0" smtClean="0">
                <a:solidFill>
                  <a:schemeClr val="bg1"/>
                </a:solidFill>
              </a:rPr>
              <a:t>flax and </a:t>
            </a:r>
            <a:r>
              <a:rPr lang="en-US" sz="2900" dirty="0">
                <a:solidFill>
                  <a:schemeClr val="bg1"/>
                </a:solidFill>
              </a:rPr>
              <a:t>busily spins </a:t>
            </a:r>
            <a:r>
              <a:rPr lang="en-US" sz="2900" dirty="0" smtClean="0">
                <a:solidFill>
                  <a:schemeClr val="bg1"/>
                </a:solidFill>
              </a:rPr>
              <a:t>it. She </a:t>
            </a:r>
            <a:r>
              <a:rPr lang="en-US" sz="2900" dirty="0">
                <a:solidFill>
                  <a:schemeClr val="bg1"/>
                </a:solidFill>
              </a:rPr>
              <a:t>is like a merchant’s </a:t>
            </a:r>
            <a:r>
              <a:rPr lang="en-US" sz="2900" dirty="0" smtClean="0">
                <a:solidFill>
                  <a:schemeClr val="bg1"/>
                </a:solidFill>
              </a:rPr>
              <a:t>ship, bringing </a:t>
            </a:r>
            <a:r>
              <a:rPr lang="en-US" sz="2900" dirty="0">
                <a:solidFill>
                  <a:schemeClr val="bg1"/>
                </a:solidFill>
              </a:rPr>
              <a:t>her food from </a:t>
            </a:r>
            <a:r>
              <a:rPr lang="en-US" sz="2900" dirty="0" smtClean="0">
                <a:solidFill>
                  <a:schemeClr val="bg1"/>
                </a:solidFill>
              </a:rPr>
              <a:t>afar. She </a:t>
            </a:r>
            <a:r>
              <a:rPr lang="en-US" sz="2900" dirty="0">
                <a:solidFill>
                  <a:schemeClr val="bg1"/>
                </a:solidFill>
              </a:rPr>
              <a:t>gets up before dawn to prepare breakfast for her </a:t>
            </a:r>
            <a:r>
              <a:rPr lang="en-US" sz="2900" dirty="0" smtClean="0">
                <a:solidFill>
                  <a:schemeClr val="bg1"/>
                </a:solidFill>
              </a:rPr>
              <a:t>household and </a:t>
            </a:r>
            <a:r>
              <a:rPr lang="en-US" sz="2900" dirty="0">
                <a:solidFill>
                  <a:schemeClr val="bg1"/>
                </a:solidFill>
              </a:rPr>
              <a:t>plan the day’s work for her servant girls</a:t>
            </a:r>
            <a:r>
              <a:rPr lang="en-US" sz="2900" dirty="0" smtClean="0">
                <a:solidFill>
                  <a:schemeClr val="bg1"/>
                </a:solidFill>
              </a:rPr>
              <a:t>.</a:t>
            </a:r>
            <a:r>
              <a:rPr lang="en-US" sz="2900" baseline="30000" dirty="0">
                <a:solidFill>
                  <a:schemeClr val="bg1"/>
                </a:solidFill>
              </a:rPr>
              <a:t> </a:t>
            </a:r>
            <a:r>
              <a:rPr lang="en-US" sz="2900" dirty="0">
                <a:solidFill>
                  <a:schemeClr val="bg1"/>
                </a:solidFill>
              </a:rPr>
              <a:t>She goes to inspect a field and buys it</a:t>
            </a:r>
            <a:r>
              <a:rPr lang="en-US" sz="2900" dirty="0" smtClean="0">
                <a:solidFill>
                  <a:schemeClr val="bg1"/>
                </a:solidFill>
              </a:rPr>
              <a:t>;</a:t>
            </a:r>
            <a:r>
              <a:rPr lang="en-US" sz="2900" dirty="0">
                <a:solidFill>
                  <a:schemeClr val="bg1"/>
                </a:solidFill>
              </a:rPr>
              <a:t> with her earnings she plants a vineyard</a:t>
            </a:r>
            <a:r>
              <a:rPr lang="en-US" sz="2900" dirty="0" smtClean="0">
                <a:solidFill>
                  <a:schemeClr val="bg1"/>
                </a:solidFill>
              </a:rPr>
              <a:t>. </a:t>
            </a:r>
            <a:r>
              <a:rPr lang="en-US" sz="2900" baseline="30000" dirty="0">
                <a:solidFill>
                  <a:schemeClr val="bg1"/>
                </a:solidFill>
              </a:rPr>
              <a:t> </a:t>
            </a:r>
            <a:r>
              <a:rPr lang="en-US" sz="2900" dirty="0">
                <a:solidFill>
                  <a:schemeClr val="bg1"/>
                </a:solidFill>
              </a:rPr>
              <a:t>She is energetic and </a:t>
            </a:r>
            <a:r>
              <a:rPr lang="en-US" sz="2900" dirty="0" smtClean="0">
                <a:solidFill>
                  <a:schemeClr val="bg1"/>
                </a:solidFill>
              </a:rPr>
              <a:t>strong, a </a:t>
            </a:r>
            <a:r>
              <a:rPr lang="en-US" sz="2900" dirty="0">
                <a:solidFill>
                  <a:schemeClr val="bg1"/>
                </a:solidFill>
              </a:rPr>
              <a:t>hard </a:t>
            </a:r>
            <a:r>
              <a:rPr lang="en-US" sz="2900" dirty="0" smtClean="0">
                <a:solidFill>
                  <a:schemeClr val="bg1"/>
                </a:solidFill>
              </a:rPr>
              <a:t>worker. She </a:t>
            </a:r>
            <a:r>
              <a:rPr lang="en-US" sz="2900" dirty="0">
                <a:solidFill>
                  <a:schemeClr val="bg1"/>
                </a:solidFill>
              </a:rPr>
              <a:t>makes sure her dealings are </a:t>
            </a:r>
            <a:r>
              <a:rPr lang="en-US" sz="2900" dirty="0" smtClean="0">
                <a:solidFill>
                  <a:schemeClr val="bg1"/>
                </a:solidFill>
              </a:rPr>
              <a:t>profitable; her </a:t>
            </a:r>
            <a:r>
              <a:rPr lang="en-US" sz="2900" dirty="0">
                <a:solidFill>
                  <a:schemeClr val="bg1"/>
                </a:solidFill>
              </a:rPr>
              <a:t>lamp burns late into the </a:t>
            </a:r>
            <a:r>
              <a:rPr lang="en-US" sz="2900" dirty="0" smtClean="0">
                <a:solidFill>
                  <a:schemeClr val="bg1"/>
                </a:solidFill>
              </a:rPr>
              <a:t>night</a:t>
            </a:r>
            <a:r>
              <a:rPr lang="en-US" sz="2900" baseline="30000" dirty="0">
                <a:solidFill>
                  <a:schemeClr val="bg1"/>
                </a:solidFill>
              </a:rPr>
              <a:t> </a:t>
            </a:r>
            <a:r>
              <a:rPr lang="en-US" sz="2900" dirty="0">
                <a:solidFill>
                  <a:schemeClr val="bg1"/>
                </a:solidFill>
              </a:rPr>
              <a:t>Her hands are busy spinning </a:t>
            </a:r>
            <a:r>
              <a:rPr lang="en-US" sz="2900" dirty="0" smtClean="0">
                <a:solidFill>
                  <a:schemeClr val="bg1"/>
                </a:solidFill>
              </a:rPr>
              <a:t>thread, her </a:t>
            </a:r>
            <a:r>
              <a:rPr lang="en-US" sz="2900" dirty="0">
                <a:solidFill>
                  <a:schemeClr val="bg1"/>
                </a:solidFill>
              </a:rPr>
              <a:t>fingers twisting </a:t>
            </a:r>
            <a:r>
              <a:rPr lang="en-US" sz="2900" dirty="0" smtClean="0">
                <a:solidFill>
                  <a:schemeClr val="bg1"/>
                </a:solidFill>
              </a:rPr>
              <a:t>fiber. She </a:t>
            </a:r>
            <a:r>
              <a:rPr lang="en-US" sz="2900" dirty="0">
                <a:solidFill>
                  <a:schemeClr val="bg1"/>
                </a:solidFill>
              </a:rPr>
              <a:t>extends a helping hand to the </a:t>
            </a:r>
            <a:r>
              <a:rPr lang="en-US" sz="2900" dirty="0" smtClean="0">
                <a:solidFill>
                  <a:schemeClr val="bg1"/>
                </a:solidFill>
              </a:rPr>
              <a:t>poor </a:t>
            </a:r>
            <a:r>
              <a:rPr lang="en-US" sz="2900" dirty="0">
                <a:solidFill>
                  <a:schemeClr val="bg1"/>
                </a:solidFill>
              </a:rPr>
              <a:t> and opens her arms to the needy</a:t>
            </a:r>
            <a:r>
              <a:rPr lang="en-US" sz="2900" dirty="0" smtClean="0">
                <a:solidFill>
                  <a:schemeClr val="bg1"/>
                </a:solidFill>
              </a:rPr>
              <a:t>.</a:t>
            </a:r>
            <a:r>
              <a:rPr lang="en-US" sz="2900" baseline="30000" dirty="0">
                <a:solidFill>
                  <a:schemeClr val="bg1"/>
                </a:solidFill>
              </a:rPr>
              <a:t> </a:t>
            </a:r>
            <a:r>
              <a:rPr lang="en-US" sz="2900" dirty="0">
                <a:solidFill>
                  <a:schemeClr val="bg1"/>
                </a:solidFill>
              </a:rPr>
              <a:t>She has no fear of winter for her household</a:t>
            </a:r>
            <a:r>
              <a:rPr lang="en-US" sz="2900" dirty="0" smtClean="0">
                <a:solidFill>
                  <a:schemeClr val="bg1"/>
                </a:solidFill>
              </a:rPr>
              <a:t>,</a:t>
            </a:r>
            <a:r>
              <a:rPr lang="en-US" sz="2900" dirty="0">
                <a:solidFill>
                  <a:schemeClr val="bg1"/>
                </a:solidFill>
              </a:rPr>
              <a:t> for everyone has warm clothes</a:t>
            </a:r>
            <a:r>
              <a:rPr lang="en-US" sz="2900" dirty="0" smtClean="0">
                <a:solidFill>
                  <a:schemeClr val="bg1"/>
                </a:solidFill>
              </a:rPr>
              <a:t>.</a:t>
            </a:r>
            <a:r>
              <a:rPr lang="en-US" sz="2900" baseline="30000" dirty="0">
                <a:solidFill>
                  <a:schemeClr val="bg1"/>
                </a:solidFill>
              </a:rPr>
              <a:t> </a:t>
            </a:r>
            <a:endParaRPr lang="en-US" sz="2900" dirty="0">
              <a:solidFill>
                <a:schemeClr val="bg1"/>
              </a:solidFill>
            </a:endParaRPr>
          </a:p>
        </p:txBody>
      </p:sp>
    </p:spTree>
    <p:extLst>
      <p:ext uri="{BB962C8B-B14F-4D97-AF65-F5344CB8AC3E}">
        <p14:creationId xmlns:p14="http://schemas.microsoft.com/office/powerpoint/2010/main" val="17981576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85"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0" y="152400"/>
            <a:ext cx="9144000" cy="646331"/>
          </a:xfrm>
          <a:prstGeom prst="rect">
            <a:avLst/>
          </a:prstGeom>
          <a:noFill/>
        </p:spPr>
        <p:txBody>
          <a:bodyPr wrap="square" rtlCol="0">
            <a:spAutoFit/>
          </a:bodyPr>
          <a:lstStyle/>
          <a:p>
            <a:r>
              <a:rPr lang="en-US" sz="3600" dirty="0" smtClean="0">
                <a:solidFill>
                  <a:schemeClr val="bg1"/>
                </a:solidFill>
              </a:rPr>
              <a:t> </a:t>
            </a:r>
            <a:endParaRPr lang="en-US" sz="3600" dirty="0">
              <a:solidFill>
                <a:schemeClr val="bg1"/>
              </a:solidFill>
            </a:endParaRPr>
          </a:p>
        </p:txBody>
      </p:sp>
      <p:sp>
        <p:nvSpPr>
          <p:cNvPr id="3" name="TextBox 2"/>
          <p:cNvSpPr txBox="1"/>
          <p:nvPr/>
        </p:nvSpPr>
        <p:spPr>
          <a:xfrm>
            <a:off x="0" y="152400"/>
            <a:ext cx="9168982" cy="6786473"/>
          </a:xfrm>
          <a:prstGeom prst="rect">
            <a:avLst/>
          </a:prstGeom>
          <a:noFill/>
        </p:spPr>
        <p:txBody>
          <a:bodyPr wrap="square" rtlCol="0">
            <a:spAutoFit/>
          </a:bodyPr>
          <a:lstStyle/>
          <a:p>
            <a:r>
              <a:rPr lang="en-US" sz="2900" dirty="0" smtClean="0">
                <a:solidFill>
                  <a:schemeClr val="bg1"/>
                </a:solidFill>
              </a:rPr>
              <a:t>She </a:t>
            </a:r>
            <a:r>
              <a:rPr lang="en-US" sz="2900" dirty="0">
                <a:solidFill>
                  <a:schemeClr val="bg1"/>
                </a:solidFill>
              </a:rPr>
              <a:t>makes her own bedspreads</a:t>
            </a:r>
            <a:r>
              <a:rPr lang="en-US" sz="2900" dirty="0" smtClean="0">
                <a:solidFill>
                  <a:schemeClr val="bg1"/>
                </a:solidFill>
              </a:rPr>
              <a:t>.</a:t>
            </a:r>
            <a:r>
              <a:rPr lang="en-US" sz="2900" dirty="0">
                <a:solidFill>
                  <a:schemeClr val="bg1"/>
                </a:solidFill>
              </a:rPr>
              <a:t> She dresses in fine linen and purple gowns</a:t>
            </a:r>
            <a:r>
              <a:rPr lang="en-US" sz="2900" dirty="0" smtClean="0">
                <a:solidFill>
                  <a:schemeClr val="bg1"/>
                </a:solidFill>
              </a:rPr>
              <a:t>.</a:t>
            </a:r>
            <a:r>
              <a:rPr lang="en-US" sz="2900" baseline="30000" dirty="0">
                <a:solidFill>
                  <a:schemeClr val="bg1"/>
                </a:solidFill>
              </a:rPr>
              <a:t> </a:t>
            </a:r>
            <a:r>
              <a:rPr lang="en-US" sz="2900" dirty="0">
                <a:solidFill>
                  <a:schemeClr val="bg1"/>
                </a:solidFill>
              </a:rPr>
              <a:t>Her husband is well known at the city </a:t>
            </a:r>
            <a:r>
              <a:rPr lang="en-US" sz="2900" dirty="0" smtClean="0">
                <a:solidFill>
                  <a:schemeClr val="bg1"/>
                </a:solidFill>
              </a:rPr>
              <a:t>gates, where </a:t>
            </a:r>
            <a:r>
              <a:rPr lang="en-US" sz="2900" dirty="0">
                <a:solidFill>
                  <a:schemeClr val="bg1"/>
                </a:solidFill>
              </a:rPr>
              <a:t>he sits with the other civic leaders</a:t>
            </a:r>
            <a:r>
              <a:rPr lang="en-US" sz="2900" dirty="0" smtClean="0">
                <a:solidFill>
                  <a:schemeClr val="bg1"/>
                </a:solidFill>
              </a:rPr>
              <a:t>.</a:t>
            </a:r>
            <a:r>
              <a:rPr lang="en-US" sz="2900" baseline="30000" dirty="0">
                <a:solidFill>
                  <a:schemeClr val="bg1"/>
                </a:solidFill>
              </a:rPr>
              <a:t> </a:t>
            </a:r>
            <a:r>
              <a:rPr lang="en-US" sz="2900" dirty="0">
                <a:solidFill>
                  <a:schemeClr val="bg1"/>
                </a:solidFill>
              </a:rPr>
              <a:t>She makes belted linen </a:t>
            </a:r>
            <a:r>
              <a:rPr lang="en-US" sz="2900" dirty="0" smtClean="0">
                <a:solidFill>
                  <a:schemeClr val="bg1"/>
                </a:solidFill>
              </a:rPr>
              <a:t>garments</a:t>
            </a:r>
            <a:r>
              <a:rPr lang="en-US" sz="2900" dirty="0">
                <a:solidFill>
                  <a:schemeClr val="bg1"/>
                </a:solidFill>
              </a:rPr>
              <a:t> and sashes to sell to the merchants</a:t>
            </a:r>
            <a:r>
              <a:rPr lang="en-US" sz="2900" dirty="0" smtClean="0">
                <a:solidFill>
                  <a:schemeClr val="bg1"/>
                </a:solidFill>
              </a:rPr>
              <a:t>. </a:t>
            </a:r>
            <a:r>
              <a:rPr lang="en-US" sz="2900" baseline="30000" dirty="0">
                <a:solidFill>
                  <a:schemeClr val="bg1"/>
                </a:solidFill>
              </a:rPr>
              <a:t> </a:t>
            </a:r>
            <a:r>
              <a:rPr lang="en-US" sz="2900" dirty="0">
                <a:solidFill>
                  <a:schemeClr val="bg1"/>
                </a:solidFill>
              </a:rPr>
              <a:t>She is clothed with strength and dignity</a:t>
            </a:r>
            <a:r>
              <a:rPr lang="en-US" sz="2900" dirty="0" smtClean="0">
                <a:solidFill>
                  <a:schemeClr val="bg1"/>
                </a:solidFill>
              </a:rPr>
              <a:t>,</a:t>
            </a:r>
            <a:r>
              <a:rPr lang="en-US" sz="2900" dirty="0">
                <a:solidFill>
                  <a:schemeClr val="bg1"/>
                </a:solidFill>
              </a:rPr>
              <a:t> and she laughs without fear of the future</a:t>
            </a:r>
            <a:r>
              <a:rPr lang="en-US" sz="2900" dirty="0" smtClean="0">
                <a:solidFill>
                  <a:schemeClr val="bg1"/>
                </a:solidFill>
              </a:rPr>
              <a:t>.</a:t>
            </a:r>
            <a:r>
              <a:rPr lang="en-US" sz="2900" baseline="30000" dirty="0">
                <a:solidFill>
                  <a:schemeClr val="bg1"/>
                </a:solidFill>
              </a:rPr>
              <a:t> </a:t>
            </a:r>
            <a:r>
              <a:rPr lang="en-US" sz="2900" dirty="0">
                <a:solidFill>
                  <a:schemeClr val="bg1"/>
                </a:solidFill>
              </a:rPr>
              <a:t>When she speaks, her words are wise</a:t>
            </a:r>
            <a:r>
              <a:rPr lang="en-US" sz="2900" dirty="0" smtClean="0">
                <a:solidFill>
                  <a:schemeClr val="bg1"/>
                </a:solidFill>
              </a:rPr>
              <a:t>,</a:t>
            </a:r>
            <a:r>
              <a:rPr lang="en-US" sz="2900" dirty="0">
                <a:solidFill>
                  <a:schemeClr val="bg1"/>
                </a:solidFill>
              </a:rPr>
              <a:t> and she gives instructions with kindness</a:t>
            </a:r>
            <a:r>
              <a:rPr lang="en-US" sz="2900" dirty="0" smtClean="0">
                <a:solidFill>
                  <a:schemeClr val="bg1"/>
                </a:solidFill>
              </a:rPr>
              <a:t>.</a:t>
            </a:r>
            <a:r>
              <a:rPr lang="en-US" sz="2900" baseline="30000" dirty="0">
                <a:solidFill>
                  <a:schemeClr val="bg1"/>
                </a:solidFill>
              </a:rPr>
              <a:t> </a:t>
            </a:r>
            <a:r>
              <a:rPr lang="en-US" sz="2900" dirty="0">
                <a:solidFill>
                  <a:schemeClr val="bg1"/>
                </a:solidFill>
              </a:rPr>
              <a:t>She carefully watches everything in her </a:t>
            </a:r>
            <a:r>
              <a:rPr lang="en-US" sz="2900" dirty="0" smtClean="0">
                <a:solidFill>
                  <a:schemeClr val="bg1"/>
                </a:solidFill>
              </a:rPr>
              <a:t>household and </a:t>
            </a:r>
            <a:r>
              <a:rPr lang="en-US" sz="2900" dirty="0">
                <a:solidFill>
                  <a:schemeClr val="bg1"/>
                </a:solidFill>
              </a:rPr>
              <a:t>suffers nothing from </a:t>
            </a:r>
            <a:r>
              <a:rPr lang="en-US" sz="2900" dirty="0" smtClean="0">
                <a:solidFill>
                  <a:schemeClr val="bg1"/>
                </a:solidFill>
              </a:rPr>
              <a:t>laziness. Her </a:t>
            </a:r>
            <a:r>
              <a:rPr lang="en-US" sz="2900" dirty="0">
                <a:solidFill>
                  <a:schemeClr val="bg1"/>
                </a:solidFill>
              </a:rPr>
              <a:t>children stand and bless </a:t>
            </a:r>
            <a:r>
              <a:rPr lang="en-US" sz="2900" dirty="0" smtClean="0">
                <a:solidFill>
                  <a:schemeClr val="bg1"/>
                </a:solidFill>
              </a:rPr>
              <a:t>her. Her </a:t>
            </a:r>
            <a:r>
              <a:rPr lang="en-US" sz="2900" dirty="0">
                <a:solidFill>
                  <a:schemeClr val="bg1"/>
                </a:solidFill>
              </a:rPr>
              <a:t>husband praises her</a:t>
            </a:r>
            <a:r>
              <a:rPr lang="en-US" sz="2900" dirty="0" smtClean="0">
                <a:solidFill>
                  <a:schemeClr val="bg1"/>
                </a:solidFill>
              </a:rPr>
              <a:t>:</a:t>
            </a:r>
            <a:r>
              <a:rPr lang="en-US" sz="2900" baseline="30000" dirty="0">
                <a:solidFill>
                  <a:schemeClr val="bg1"/>
                </a:solidFill>
              </a:rPr>
              <a:t> </a:t>
            </a:r>
            <a:r>
              <a:rPr lang="en-US" sz="2900" dirty="0">
                <a:solidFill>
                  <a:schemeClr val="bg1"/>
                </a:solidFill>
              </a:rPr>
              <a:t>“There are many virtuous and capable women in the </a:t>
            </a:r>
            <a:r>
              <a:rPr lang="en-US" sz="2900" dirty="0" smtClean="0">
                <a:solidFill>
                  <a:schemeClr val="bg1"/>
                </a:solidFill>
              </a:rPr>
              <a:t>world, but </a:t>
            </a:r>
            <a:r>
              <a:rPr lang="en-US" sz="2900" dirty="0">
                <a:solidFill>
                  <a:schemeClr val="bg1"/>
                </a:solidFill>
              </a:rPr>
              <a:t>you surpass them </a:t>
            </a:r>
            <a:r>
              <a:rPr lang="en-US" sz="2900" dirty="0" smtClean="0">
                <a:solidFill>
                  <a:schemeClr val="bg1"/>
                </a:solidFill>
              </a:rPr>
              <a:t>all! Charm </a:t>
            </a:r>
            <a:r>
              <a:rPr lang="en-US" sz="2900" dirty="0">
                <a:solidFill>
                  <a:schemeClr val="bg1"/>
                </a:solidFill>
              </a:rPr>
              <a:t>is deceptive, and beauty does not </a:t>
            </a:r>
            <a:r>
              <a:rPr lang="en-US" sz="2900" dirty="0" smtClean="0">
                <a:solidFill>
                  <a:schemeClr val="bg1"/>
                </a:solidFill>
              </a:rPr>
              <a:t>last</a:t>
            </a:r>
            <a:r>
              <a:rPr lang="en-US" sz="2900" dirty="0">
                <a:solidFill>
                  <a:schemeClr val="bg1"/>
                </a:solidFill>
              </a:rPr>
              <a:t> but a woman who fears the </a:t>
            </a:r>
            <a:r>
              <a:rPr lang="en-US" sz="2900" cap="small" dirty="0">
                <a:solidFill>
                  <a:schemeClr val="bg1"/>
                </a:solidFill>
              </a:rPr>
              <a:t>Lord</a:t>
            </a:r>
            <a:r>
              <a:rPr lang="en-US" sz="2900" dirty="0">
                <a:solidFill>
                  <a:schemeClr val="bg1"/>
                </a:solidFill>
              </a:rPr>
              <a:t> will be greatly praised</a:t>
            </a:r>
            <a:r>
              <a:rPr lang="en-US" sz="2900" dirty="0" smtClean="0">
                <a:solidFill>
                  <a:schemeClr val="bg1"/>
                </a:solidFill>
              </a:rPr>
              <a:t>.</a:t>
            </a:r>
            <a:r>
              <a:rPr lang="en-US" sz="2900" baseline="30000" dirty="0">
                <a:solidFill>
                  <a:schemeClr val="bg1"/>
                </a:solidFill>
              </a:rPr>
              <a:t> </a:t>
            </a:r>
            <a:r>
              <a:rPr lang="en-US" sz="2900" dirty="0">
                <a:solidFill>
                  <a:schemeClr val="bg1"/>
                </a:solidFill>
              </a:rPr>
              <a:t>Reward her for all she has </a:t>
            </a:r>
            <a:r>
              <a:rPr lang="en-US" sz="2900" dirty="0" smtClean="0">
                <a:solidFill>
                  <a:schemeClr val="bg1"/>
                </a:solidFill>
              </a:rPr>
              <a:t>done. Let </a:t>
            </a:r>
            <a:r>
              <a:rPr lang="en-US" sz="2900" dirty="0">
                <a:solidFill>
                  <a:schemeClr val="bg1"/>
                </a:solidFill>
              </a:rPr>
              <a:t>her deeds publicly declare her praise.</a:t>
            </a:r>
          </a:p>
        </p:txBody>
      </p:sp>
    </p:spTree>
    <p:extLst>
      <p:ext uri="{BB962C8B-B14F-4D97-AF65-F5344CB8AC3E}">
        <p14:creationId xmlns:p14="http://schemas.microsoft.com/office/powerpoint/2010/main" val="29529778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85"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0" y="152400"/>
            <a:ext cx="9144000" cy="646331"/>
          </a:xfrm>
          <a:prstGeom prst="rect">
            <a:avLst/>
          </a:prstGeom>
          <a:noFill/>
        </p:spPr>
        <p:txBody>
          <a:bodyPr wrap="square" rtlCol="0">
            <a:spAutoFit/>
          </a:bodyPr>
          <a:lstStyle/>
          <a:p>
            <a:r>
              <a:rPr lang="en-US" sz="3600" dirty="0" smtClean="0">
                <a:solidFill>
                  <a:schemeClr val="bg1"/>
                </a:solidFill>
              </a:rPr>
              <a:t> </a:t>
            </a:r>
            <a:endParaRPr lang="en-US" sz="3600" dirty="0">
              <a:solidFill>
                <a:schemeClr val="bg1"/>
              </a:solidFill>
            </a:endParaRPr>
          </a:p>
        </p:txBody>
      </p:sp>
      <p:sp>
        <p:nvSpPr>
          <p:cNvPr id="4" name="TextBox 3"/>
          <p:cNvSpPr txBox="1"/>
          <p:nvPr/>
        </p:nvSpPr>
        <p:spPr>
          <a:xfrm>
            <a:off x="0" y="0"/>
            <a:ext cx="9168982" cy="5909310"/>
          </a:xfrm>
          <a:prstGeom prst="rect">
            <a:avLst/>
          </a:prstGeom>
          <a:noFill/>
        </p:spPr>
        <p:txBody>
          <a:bodyPr wrap="square" rtlCol="0">
            <a:spAutoFit/>
          </a:bodyPr>
          <a:lstStyle/>
          <a:p>
            <a:endParaRPr lang="en-US" sz="3600" dirty="0" smtClean="0">
              <a:solidFill>
                <a:schemeClr val="bg1"/>
              </a:solidFill>
            </a:endParaRPr>
          </a:p>
          <a:p>
            <a:endParaRPr lang="en-US" sz="3600" dirty="0">
              <a:solidFill>
                <a:schemeClr val="bg1"/>
              </a:solidFill>
            </a:endParaRPr>
          </a:p>
          <a:p>
            <a:endParaRPr lang="en-US" sz="3600" dirty="0" smtClean="0">
              <a:solidFill>
                <a:schemeClr val="bg1"/>
              </a:solidFill>
            </a:endParaRPr>
          </a:p>
          <a:p>
            <a:r>
              <a:rPr lang="en-US" sz="5400" dirty="0" smtClean="0">
                <a:solidFill>
                  <a:schemeClr val="bg1"/>
                </a:solidFill>
              </a:rPr>
              <a:t>Roles of the offspring:</a:t>
            </a:r>
          </a:p>
          <a:p>
            <a:endParaRPr lang="en-US" sz="5400" dirty="0" smtClean="0">
              <a:solidFill>
                <a:schemeClr val="bg1"/>
              </a:solidFill>
            </a:endParaRPr>
          </a:p>
          <a:p>
            <a:pPr marL="742950" indent="-742950">
              <a:buFont typeface="+mj-lt"/>
              <a:buAutoNum type="arabicPeriod"/>
            </a:pPr>
            <a:r>
              <a:rPr lang="en-US" sz="5400" dirty="0" smtClean="0">
                <a:solidFill>
                  <a:schemeClr val="bg1"/>
                </a:solidFill>
              </a:rPr>
              <a:t>Obey</a:t>
            </a:r>
          </a:p>
          <a:p>
            <a:pPr marL="742950" indent="-742950">
              <a:buFont typeface="+mj-lt"/>
              <a:buAutoNum type="arabicPeriod"/>
            </a:pPr>
            <a:endParaRPr lang="en-US" sz="5400" dirty="0">
              <a:solidFill>
                <a:schemeClr val="bg1"/>
              </a:solidFill>
            </a:endParaRPr>
          </a:p>
          <a:p>
            <a:pPr marL="742950" indent="-742950">
              <a:buFont typeface="+mj-lt"/>
              <a:buAutoNum type="arabicPeriod"/>
            </a:pPr>
            <a:r>
              <a:rPr lang="en-US" sz="5400" dirty="0" smtClean="0">
                <a:solidFill>
                  <a:schemeClr val="bg1"/>
                </a:solidFill>
              </a:rPr>
              <a:t>Honor</a:t>
            </a:r>
            <a:endParaRPr lang="en-US" sz="5400" dirty="0">
              <a:solidFill>
                <a:schemeClr val="bg1"/>
              </a:solidFill>
            </a:endParaRPr>
          </a:p>
        </p:txBody>
      </p:sp>
    </p:spTree>
    <p:extLst>
      <p:ext uri="{BB962C8B-B14F-4D97-AF65-F5344CB8AC3E}">
        <p14:creationId xmlns:p14="http://schemas.microsoft.com/office/powerpoint/2010/main" val="15979149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85"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0" y="152400"/>
            <a:ext cx="9144000" cy="646331"/>
          </a:xfrm>
          <a:prstGeom prst="rect">
            <a:avLst/>
          </a:prstGeom>
          <a:noFill/>
        </p:spPr>
        <p:txBody>
          <a:bodyPr wrap="square" rtlCol="0">
            <a:spAutoFit/>
          </a:bodyPr>
          <a:lstStyle/>
          <a:p>
            <a:r>
              <a:rPr lang="en-US" sz="3600" dirty="0" smtClean="0">
                <a:solidFill>
                  <a:schemeClr val="bg1"/>
                </a:solidFill>
              </a:rPr>
              <a:t> </a:t>
            </a:r>
            <a:endParaRPr lang="en-US" sz="3600" dirty="0">
              <a:solidFill>
                <a:schemeClr val="bg1"/>
              </a:solidFill>
            </a:endParaRPr>
          </a:p>
        </p:txBody>
      </p:sp>
      <p:sp>
        <p:nvSpPr>
          <p:cNvPr id="3" name="TextBox 2"/>
          <p:cNvSpPr txBox="1"/>
          <p:nvPr/>
        </p:nvSpPr>
        <p:spPr>
          <a:xfrm>
            <a:off x="-24985" y="152400"/>
            <a:ext cx="9168985" cy="6494085"/>
          </a:xfrm>
          <a:prstGeom prst="rect">
            <a:avLst/>
          </a:prstGeom>
          <a:noFill/>
        </p:spPr>
        <p:txBody>
          <a:bodyPr wrap="square" rtlCol="0">
            <a:spAutoFit/>
          </a:bodyPr>
          <a:lstStyle/>
          <a:p>
            <a:r>
              <a:rPr lang="en-US" sz="3200" dirty="0">
                <a:solidFill>
                  <a:schemeClr val="bg1"/>
                </a:solidFill>
              </a:rPr>
              <a:t>6 Children, obey your parents because you belong to the Lord, for this is the right thing to do. </a:t>
            </a:r>
            <a:r>
              <a:rPr lang="en-US" sz="3200" baseline="30000" dirty="0">
                <a:solidFill>
                  <a:schemeClr val="bg1"/>
                </a:solidFill>
              </a:rPr>
              <a:t>2 </a:t>
            </a:r>
            <a:r>
              <a:rPr lang="en-US" sz="3200" dirty="0">
                <a:solidFill>
                  <a:schemeClr val="bg1"/>
                </a:solidFill>
              </a:rPr>
              <a:t>“Honor your father and mother.” This is the first commandment with a promise: </a:t>
            </a:r>
            <a:r>
              <a:rPr lang="en-US" sz="3200" baseline="30000" dirty="0">
                <a:solidFill>
                  <a:schemeClr val="bg1"/>
                </a:solidFill>
              </a:rPr>
              <a:t>3 </a:t>
            </a:r>
            <a:r>
              <a:rPr lang="en-US" sz="3200" dirty="0">
                <a:solidFill>
                  <a:schemeClr val="bg1"/>
                </a:solidFill>
              </a:rPr>
              <a:t>If you honor your father and mother, “things will go well for you, and you will have a long life on the earth</a:t>
            </a:r>
            <a:r>
              <a:rPr lang="en-US" sz="3200" dirty="0" smtClean="0">
                <a:solidFill>
                  <a:schemeClr val="bg1"/>
                </a:solidFill>
              </a:rPr>
              <a:t>.”                                   Ephesians 6:1-3</a:t>
            </a:r>
          </a:p>
          <a:p>
            <a:endParaRPr lang="en-US" sz="3200" dirty="0">
              <a:solidFill>
                <a:schemeClr val="bg1"/>
              </a:solidFill>
            </a:endParaRPr>
          </a:p>
          <a:p>
            <a:r>
              <a:rPr lang="en-US" sz="3200" dirty="0">
                <a:solidFill>
                  <a:schemeClr val="bg1"/>
                </a:solidFill>
              </a:rPr>
              <a:t>6 “These are the commands, decrees, and regulations that the </a:t>
            </a:r>
            <a:r>
              <a:rPr lang="en-US" sz="3200" cap="small" dirty="0">
                <a:solidFill>
                  <a:schemeClr val="bg1"/>
                </a:solidFill>
              </a:rPr>
              <a:t>Lord</a:t>
            </a:r>
            <a:r>
              <a:rPr lang="en-US" sz="3200" dirty="0">
                <a:solidFill>
                  <a:schemeClr val="bg1"/>
                </a:solidFill>
              </a:rPr>
              <a:t> your God commanded me to teach you. You must obey them in the land you are about to enter and occupy, </a:t>
            </a:r>
            <a:r>
              <a:rPr lang="en-US" sz="3200" baseline="30000" dirty="0">
                <a:solidFill>
                  <a:schemeClr val="bg1"/>
                </a:solidFill>
              </a:rPr>
              <a:t>2 </a:t>
            </a:r>
            <a:r>
              <a:rPr lang="en-US" sz="3200" dirty="0">
                <a:solidFill>
                  <a:schemeClr val="bg1"/>
                </a:solidFill>
              </a:rPr>
              <a:t>and you and your children and grandchildren must fear the </a:t>
            </a:r>
            <a:r>
              <a:rPr lang="en-US" sz="3200" cap="small" dirty="0">
                <a:solidFill>
                  <a:schemeClr val="bg1"/>
                </a:solidFill>
              </a:rPr>
              <a:t>Lord</a:t>
            </a:r>
            <a:r>
              <a:rPr lang="en-US" sz="3200" dirty="0">
                <a:solidFill>
                  <a:schemeClr val="bg1"/>
                </a:solidFill>
              </a:rPr>
              <a:t> your God as long as you live</a:t>
            </a:r>
            <a:r>
              <a:rPr lang="en-US" sz="3200" dirty="0" smtClean="0">
                <a:solidFill>
                  <a:schemeClr val="bg1"/>
                </a:solidFill>
              </a:rPr>
              <a:t>.                                               Deuteronomy 6:1,2</a:t>
            </a:r>
            <a:endParaRPr lang="en-US" sz="3200" dirty="0">
              <a:solidFill>
                <a:schemeClr val="bg1"/>
              </a:solidFill>
            </a:endParaRPr>
          </a:p>
        </p:txBody>
      </p:sp>
    </p:spTree>
    <p:extLst>
      <p:ext uri="{BB962C8B-B14F-4D97-AF65-F5344CB8AC3E}">
        <p14:creationId xmlns:p14="http://schemas.microsoft.com/office/powerpoint/2010/main" val="3291791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85"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24985" y="76200"/>
            <a:ext cx="9193967" cy="369332"/>
          </a:xfrm>
          <a:prstGeom prst="rect">
            <a:avLst/>
          </a:prstGeom>
          <a:noFill/>
        </p:spPr>
        <p:txBody>
          <a:bodyPr wrap="square" rtlCol="0">
            <a:spAutoFit/>
          </a:bodyPr>
          <a:lstStyle/>
          <a:p>
            <a:endParaRPr lang="en-US"/>
          </a:p>
        </p:txBody>
      </p:sp>
      <p:sp>
        <p:nvSpPr>
          <p:cNvPr id="2" name="TextBox 1"/>
          <p:cNvSpPr txBox="1"/>
          <p:nvPr/>
        </p:nvSpPr>
        <p:spPr>
          <a:xfrm>
            <a:off x="0" y="76200"/>
            <a:ext cx="9168982" cy="1323439"/>
          </a:xfrm>
          <a:prstGeom prst="rect">
            <a:avLst/>
          </a:prstGeom>
          <a:noFill/>
        </p:spPr>
        <p:txBody>
          <a:bodyPr wrap="square" rtlCol="0">
            <a:spAutoFit/>
          </a:bodyPr>
          <a:lstStyle/>
          <a:p>
            <a:endParaRPr lang="en-US" sz="4000" dirty="0">
              <a:solidFill>
                <a:schemeClr val="bg1"/>
              </a:solidFill>
            </a:endParaRPr>
          </a:p>
          <a:p>
            <a:endParaRPr lang="en-US" sz="4000" dirty="0">
              <a:solidFill>
                <a:schemeClr val="bg1"/>
              </a:solidFill>
            </a:endParaRPr>
          </a:p>
        </p:txBody>
      </p:sp>
      <p:sp>
        <p:nvSpPr>
          <p:cNvPr id="5" name="TextBox 4"/>
          <p:cNvSpPr txBox="1"/>
          <p:nvPr/>
        </p:nvSpPr>
        <p:spPr>
          <a:xfrm>
            <a:off x="0" y="76200"/>
            <a:ext cx="9168982" cy="4401205"/>
          </a:xfrm>
          <a:prstGeom prst="rect">
            <a:avLst/>
          </a:prstGeom>
          <a:noFill/>
        </p:spPr>
        <p:txBody>
          <a:bodyPr wrap="square" rtlCol="0">
            <a:spAutoFit/>
          </a:bodyPr>
          <a:lstStyle/>
          <a:p>
            <a:endParaRPr lang="en-US" sz="4000" dirty="0" smtClean="0">
              <a:solidFill>
                <a:schemeClr val="bg1"/>
              </a:solidFill>
            </a:endParaRPr>
          </a:p>
          <a:p>
            <a:endParaRPr lang="en-US" sz="4000" dirty="0">
              <a:solidFill>
                <a:schemeClr val="bg1"/>
              </a:solidFill>
            </a:endParaRPr>
          </a:p>
          <a:p>
            <a:r>
              <a:rPr lang="en-US" sz="4000" dirty="0" smtClean="0">
                <a:solidFill>
                  <a:schemeClr val="bg1"/>
                </a:solidFill>
              </a:rPr>
              <a:t>Definition of the family.</a:t>
            </a:r>
          </a:p>
          <a:p>
            <a:endParaRPr lang="en-US" sz="4000" dirty="0">
              <a:solidFill>
                <a:schemeClr val="bg1"/>
              </a:solidFill>
            </a:endParaRPr>
          </a:p>
          <a:p>
            <a:pPr marL="742950" indent="-742950">
              <a:buFont typeface="+mj-lt"/>
              <a:buAutoNum type="arabicPeriod"/>
            </a:pPr>
            <a:r>
              <a:rPr lang="en-US" sz="4000" dirty="0" smtClean="0">
                <a:solidFill>
                  <a:schemeClr val="bg1"/>
                </a:solidFill>
              </a:rPr>
              <a:t>Father</a:t>
            </a:r>
          </a:p>
          <a:p>
            <a:pPr marL="742950" indent="-742950">
              <a:buFont typeface="+mj-lt"/>
              <a:buAutoNum type="arabicPeriod"/>
            </a:pPr>
            <a:r>
              <a:rPr lang="en-US" sz="4000" dirty="0" smtClean="0">
                <a:solidFill>
                  <a:schemeClr val="bg1"/>
                </a:solidFill>
              </a:rPr>
              <a:t>Mother</a:t>
            </a:r>
          </a:p>
          <a:p>
            <a:pPr marL="742950" indent="-742950">
              <a:buFont typeface="+mj-lt"/>
              <a:buAutoNum type="arabicPeriod"/>
            </a:pPr>
            <a:r>
              <a:rPr lang="en-US" sz="4000" dirty="0" smtClean="0">
                <a:solidFill>
                  <a:schemeClr val="bg1"/>
                </a:solidFill>
              </a:rPr>
              <a:t>Children</a:t>
            </a:r>
            <a:endParaRPr lang="en-US" sz="4000" dirty="0">
              <a:solidFill>
                <a:schemeClr val="bg1"/>
              </a:solidFill>
            </a:endParaRPr>
          </a:p>
        </p:txBody>
      </p:sp>
    </p:spTree>
    <p:extLst>
      <p:ext uri="{BB962C8B-B14F-4D97-AF65-F5344CB8AC3E}">
        <p14:creationId xmlns:p14="http://schemas.microsoft.com/office/powerpoint/2010/main" val="3490564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500"/>
                                        <p:tgtEl>
                                          <p:spTgt spid="5">
                                            <p:txEl>
                                              <p:pRg st="4" end="4"/>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animEffect transition="in" filter="fade">
                                      <p:cBhvr>
                                        <p:cTn id="15" dur="500"/>
                                        <p:tgtEl>
                                          <p:spTgt spid="5">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
                                            <p:txEl>
                                              <p:pRg st="6" end="6"/>
                                            </p:txEl>
                                          </p:spTgt>
                                        </p:tgtEl>
                                        <p:attrNameLst>
                                          <p:attrName>style.visibility</p:attrName>
                                        </p:attrNameLst>
                                      </p:cBhvr>
                                      <p:to>
                                        <p:strVal val="visible"/>
                                      </p:to>
                                    </p:set>
                                    <p:animEffect transition="in" filter="fade">
                                      <p:cBhvr>
                                        <p:cTn id="18"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85"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4985" y="0"/>
            <a:ext cx="9168985" cy="8402300"/>
          </a:xfrm>
          <a:prstGeom prst="rect">
            <a:avLst/>
          </a:prstGeom>
          <a:noFill/>
        </p:spPr>
        <p:txBody>
          <a:bodyPr wrap="square" rtlCol="0">
            <a:spAutoFit/>
          </a:bodyPr>
          <a:lstStyle/>
          <a:p>
            <a:r>
              <a:rPr lang="en-US" sz="4000" dirty="0" smtClean="0">
                <a:solidFill>
                  <a:schemeClr val="bg1"/>
                </a:solidFill>
              </a:rPr>
              <a:t>Roles and responsibilities of family members. Father as head of household</a:t>
            </a:r>
          </a:p>
          <a:p>
            <a:endParaRPr lang="en-US" sz="3200" dirty="0" smtClean="0">
              <a:solidFill>
                <a:schemeClr val="bg1"/>
              </a:solidFill>
            </a:endParaRPr>
          </a:p>
          <a:p>
            <a:r>
              <a:rPr lang="en-US" sz="3200" dirty="0" smtClean="0">
                <a:solidFill>
                  <a:schemeClr val="bg1"/>
                </a:solidFill>
              </a:rPr>
              <a:t>But </a:t>
            </a:r>
            <a:r>
              <a:rPr lang="en-US" sz="3200" dirty="0">
                <a:solidFill>
                  <a:schemeClr val="bg1"/>
                </a:solidFill>
              </a:rPr>
              <a:t>I want you to understand that the head of every man is Christ, the head of a wife is her husband, and the head of Christ is God</a:t>
            </a:r>
            <a:r>
              <a:rPr lang="en-US" sz="3200" dirty="0" smtClean="0">
                <a:solidFill>
                  <a:schemeClr val="bg1"/>
                </a:solidFill>
              </a:rPr>
              <a:t>.                   1 Corinthians 11:3</a:t>
            </a:r>
          </a:p>
          <a:p>
            <a:r>
              <a:rPr lang="en-US" sz="3200" dirty="0" smtClean="0">
                <a:solidFill>
                  <a:schemeClr val="bg1"/>
                </a:solidFill>
              </a:rPr>
              <a:t> </a:t>
            </a:r>
          </a:p>
          <a:p>
            <a:r>
              <a:rPr lang="en-US" sz="3200" dirty="0" smtClean="0">
                <a:solidFill>
                  <a:schemeClr val="bg1"/>
                </a:solidFill>
              </a:rPr>
              <a:t>For </a:t>
            </a:r>
            <a:r>
              <a:rPr lang="en-US" sz="3200" dirty="0">
                <a:solidFill>
                  <a:schemeClr val="bg1"/>
                </a:solidFill>
              </a:rPr>
              <a:t>the husband is the head of the wife even as Christ is the head of the church, his body, and is himself its Savior. </a:t>
            </a:r>
            <a:r>
              <a:rPr lang="en-US" sz="3200" dirty="0" smtClean="0">
                <a:solidFill>
                  <a:schemeClr val="bg1"/>
                </a:solidFill>
              </a:rPr>
              <a:t>                                                         Ephesians 5:23</a:t>
            </a:r>
          </a:p>
          <a:p>
            <a:endParaRPr lang="en-US" sz="3200" dirty="0" smtClean="0">
              <a:solidFill>
                <a:schemeClr val="bg1"/>
              </a:solidFill>
            </a:endParaRPr>
          </a:p>
          <a:p>
            <a:pPr lvl="0"/>
            <a:r>
              <a:rPr lang="en-US" sz="3200" dirty="0">
                <a:solidFill>
                  <a:prstClr val="white"/>
                </a:solidFill>
              </a:rPr>
              <a:t>Husbands, love your wives, as Christ loved the church and gave himself up for her.                    Ephesians 5:25</a:t>
            </a:r>
          </a:p>
          <a:p>
            <a:endParaRPr lang="en-US" sz="3200" dirty="0" smtClean="0">
              <a:solidFill>
                <a:schemeClr val="bg1"/>
              </a:solidFill>
            </a:endParaRPr>
          </a:p>
          <a:p>
            <a:endParaRPr lang="en-US" sz="3600" dirty="0" smtClean="0">
              <a:solidFill>
                <a:schemeClr val="bg1"/>
              </a:solidFill>
            </a:endParaRPr>
          </a:p>
          <a:p>
            <a:endParaRPr lang="en-US" sz="4000" dirty="0">
              <a:solidFill>
                <a:schemeClr val="bg1"/>
              </a:solidFill>
            </a:endParaRPr>
          </a:p>
        </p:txBody>
      </p:sp>
    </p:spTree>
    <p:extLst>
      <p:ext uri="{BB962C8B-B14F-4D97-AF65-F5344CB8AC3E}">
        <p14:creationId xmlns:p14="http://schemas.microsoft.com/office/powerpoint/2010/main" val="38795419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85"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24985" y="76200"/>
            <a:ext cx="9193967" cy="369332"/>
          </a:xfrm>
          <a:prstGeom prst="rect">
            <a:avLst/>
          </a:prstGeom>
          <a:noFill/>
        </p:spPr>
        <p:txBody>
          <a:bodyPr wrap="square" rtlCol="0">
            <a:spAutoFit/>
          </a:bodyPr>
          <a:lstStyle/>
          <a:p>
            <a:endParaRPr lang="en-US"/>
          </a:p>
        </p:txBody>
      </p:sp>
      <p:sp>
        <p:nvSpPr>
          <p:cNvPr id="6" name="TextBox 5"/>
          <p:cNvSpPr txBox="1"/>
          <p:nvPr/>
        </p:nvSpPr>
        <p:spPr>
          <a:xfrm>
            <a:off x="0" y="76200"/>
            <a:ext cx="9168982" cy="4154984"/>
          </a:xfrm>
          <a:prstGeom prst="rect">
            <a:avLst/>
          </a:prstGeom>
          <a:noFill/>
        </p:spPr>
        <p:txBody>
          <a:bodyPr wrap="square" rtlCol="0">
            <a:spAutoFit/>
          </a:bodyPr>
          <a:lstStyle/>
          <a:p>
            <a:pPr lvl="0"/>
            <a:endParaRPr lang="en-US" sz="4400" dirty="0" smtClean="0">
              <a:solidFill>
                <a:prstClr val="white"/>
              </a:solidFill>
            </a:endParaRPr>
          </a:p>
          <a:p>
            <a:pPr lvl="0"/>
            <a:endParaRPr lang="en-US" sz="4400" dirty="0">
              <a:solidFill>
                <a:prstClr val="white"/>
              </a:solidFill>
            </a:endParaRPr>
          </a:p>
          <a:p>
            <a:pPr lvl="0"/>
            <a:r>
              <a:rPr lang="en-US" sz="4400" dirty="0" smtClean="0">
                <a:solidFill>
                  <a:prstClr val="white"/>
                </a:solidFill>
              </a:rPr>
              <a:t>Husbands</a:t>
            </a:r>
            <a:r>
              <a:rPr lang="en-US" sz="4400" dirty="0">
                <a:solidFill>
                  <a:prstClr val="white"/>
                </a:solidFill>
              </a:rPr>
              <a:t>, </a:t>
            </a:r>
            <a:r>
              <a:rPr lang="en-US" sz="4400" dirty="0" smtClean="0">
                <a:solidFill>
                  <a:prstClr val="white"/>
                </a:solidFill>
              </a:rPr>
              <a:t>Love </a:t>
            </a:r>
            <a:r>
              <a:rPr lang="en-US" sz="4400" dirty="0">
                <a:solidFill>
                  <a:prstClr val="white"/>
                </a:solidFill>
              </a:rPr>
              <a:t>your W</a:t>
            </a:r>
            <a:r>
              <a:rPr lang="en-US" sz="4400" dirty="0" smtClean="0">
                <a:solidFill>
                  <a:prstClr val="white"/>
                </a:solidFill>
              </a:rPr>
              <a:t>ives </a:t>
            </a:r>
          </a:p>
          <a:p>
            <a:pPr lvl="0"/>
            <a:endParaRPr lang="en-US" sz="4400" dirty="0" smtClean="0">
              <a:solidFill>
                <a:prstClr val="white"/>
              </a:solidFill>
            </a:endParaRPr>
          </a:p>
          <a:p>
            <a:pPr lvl="0"/>
            <a:r>
              <a:rPr lang="en-US" sz="4400" dirty="0">
                <a:solidFill>
                  <a:prstClr val="white"/>
                </a:solidFill>
              </a:rPr>
              <a:t>A</a:t>
            </a:r>
            <a:r>
              <a:rPr lang="en-US" sz="4400" dirty="0" smtClean="0">
                <a:solidFill>
                  <a:prstClr val="white"/>
                </a:solidFill>
              </a:rPr>
              <a:t>s </a:t>
            </a:r>
            <a:r>
              <a:rPr lang="en-US" sz="4400" dirty="0">
                <a:solidFill>
                  <a:prstClr val="white"/>
                </a:solidFill>
              </a:rPr>
              <a:t>Christ loved the church </a:t>
            </a:r>
            <a:endParaRPr lang="en-US" sz="4400" dirty="0" smtClean="0">
              <a:solidFill>
                <a:prstClr val="white"/>
              </a:solidFill>
            </a:endParaRPr>
          </a:p>
          <a:p>
            <a:pPr lvl="0"/>
            <a:r>
              <a:rPr lang="en-US" sz="4400" dirty="0" smtClean="0">
                <a:solidFill>
                  <a:prstClr val="white"/>
                </a:solidFill>
              </a:rPr>
              <a:t>And </a:t>
            </a:r>
            <a:r>
              <a:rPr lang="en-US" sz="4400" dirty="0">
                <a:solidFill>
                  <a:prstClr val="white"/>
                </a:solidFill>
              </a:rPr>
              <a:t>gave himself up for her.                </a:t>
            </a:r>
          </a:p>
        </p:txBody>
      </p:sp>
    </p:spTree>
    <p:extLst>
      <p:ext uri="{BB962C8B-B14F-4D97-AF65-F5344CB8AC3E}">
        <p14:creationId xmlns:p14="http://schemas.microsoft.com/office/powerpoint/2010/main" val="3303897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fade">
                                      <p:cBhvr>
                                        <p:cTn id="12" dur="500"/>
                                        <p:tgtEl>
                                          <p:spTgt spid="6">
                                            <p:txEl>
                                              <p:pRg st="4" end="4"/>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animEffect transition="in" filter="fade">
                                      <p:cBhvr>
                                        <p:cTn id="15"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0" y="152400"/>
            <a:ext cx="9144000" cy="892552"/>
          </a:xfrm>
          <a:prstGeom prst="rect">
            <a:avLst/>
          </a:prstGeom>
          <a:noFill/>
        </p:spPr>
        <p:txBody>
          <a:bodyPr wrap="square" rtlCol="0">
            <a:spAutoFit/>
          </a:bodyPr>
          <a:lstStyle/>
          <a:p>
            <a:pPr>
              <a:spcAft>
                <a:spcPts val="600"/>
              </a:spcAft>
            </a:pPr>
            <a:r>
              <a:rPr lang="en-US" sz="2600" dirty="0">
                <a:solidFill>
                  <a:schemeClr val="bg1"/>
                </a:solidFill>
                <a:latin typeface="Trebuchet MS"/>
              </a:rPr>
              <a:t/>
            </a:r>
            <a:br>
              <a:rPr lang="en-US" sz="2600" dirty="0">
                <a:solidFill>
                  <a:schemeClr val="bg1"/>
                </a:solidFill>
                <a:latin typeface="Trebuchet MS"/>
              </a:rPr>
            </a:br>
            <a:endParaRPr lang="en-US" sz="2600" dirty="0">
              <a:solidFill>
                <a:schemeClr val="bg1"/>
              </a:solidFill>
              <a:latin typeface="Trebuchet MS"/>
            </a:endParaRPr>
          </a:p>
        </p:txBody>
      </p:sp>
      <p:sp>
        <p:nvSpPr>
          <p:cNvPr id="2" name="TextBox 1"/>
          <p:cNvSpPr txBox="1"/>
          <p:nvPr/>
        </p:nvSpPr>
        <p:spPr>
          <a:xfrm>
            <a:off x="0" y="0"/>
            <a:ext cx="9193967" cy="2862322"/>
          </a:xfrm>
          <a:prstGeom prst="rect">
            <a:avLst/>
          </a:prstGeom>
          <a:noFill/>
        </p:spPr>
        <p:txBody>
          <a:bodyPr wrap="square" rtlCol="0">
            <a:spAutoFit/>
          </a:bodyPr>
          <a:lstStyle/>
          <a:p>
            <a:endParaRPr lang="en-US" sz="3600" dirty="0" smtClean="0">
              <a:solidFill>
                <a:schemeClr val="bg1"/>
              </a:solidFill>
            </a:endParaRPr>
          </a:p>
          <a:p>
            <a:endParaRPr lang="en-US" sz="3600" dirty="0">
              <a:solidFill>
                <a:schemeClr val="bg1"/>
              </a:solidFill>
            </a:endParaRPr>
          </a:p>
          <a:p>
            <a:endParaRPr lang="en-US" sz="3600" dirty="0" smtClean="0">
              <a:solidFill>
                <a:schemeClr val="bg1"/>
              </a:solidFill>
            </a:endParaRPr>
          </a:p>
          <a:p>
            <a:endParaRPr lang="en-US" sz="3600" dirty="0">
              <a:solidFill>
                <a:schemeClr val="bg1"/>
              </a:solidFill>
            </a:endParaRPr>
          </a:p>
          <a:p>
            <a:endParaRPr lang="en-US" sz="3600" dirty="0">
              <a:solidFill>
                <a:schemeClr val="bg1"/>
              </a:solidFill>
            </a:endParaRPr>
          </a:p>
        </p:txBody>
      </p:sp>
      <p:sp>
        <p:nvSpPr>
          <p:cNvPr id="3" name="TextBox 2"/>
          <p:cNvSpPr txBox="1"/>
          <p:nvPr/>
        </p:nvSpPr>
        <p:spPr>
          <a:xfrm>
            <a:off x="0" y="0"/>
            <a:ext cx="9144000" cy="5078313"/>
          </a:xfrm>
          <a:prstGeom prst="rect">
            <a:avLst/>
          </a:prstGeom>
          <a:noFill/>
        </p:spPr>
        <p:txBody>
          <a:bodyPr wrap="square" rtlCol="0">
            <a:spAutoFit/>
          </a:bodyPr>
          <a:lstStyle/>
          <a:p>
            <a:endParaRPr lang="en-US" sz="3600" dirty="0" smtClean="0">
              <a:solidFill>
                <a:schemeClr val="bg1"/>
              </a:solidFill>
            </a:endParaRPr>
          </a:p>
          <a:p>
            <a:endParaRPr lang="en-US" sz="3600" dirty="0">
              <a:solidFill>
                <a:schemeClr val="bg1"/>
              </a:solidFill>
            </a:endParaRPr>
          </a:p>
          <a:p>
            <a:r>
              <a:rPr lang="en-US" sz="3600" dirty="0" smtClean="0">
                <a:solidFill>
                  <a:schemeClr val="bg1"/>
                </a:solidFill>
              </a:rPr>
              <a:t>Husbands </a:t>
            </a:r>
            <a:r>
              <a:rPr lang="en-US" sz="3600" dirty="0" smtClean="0">
                <a:solidFill>
                  <a:schemeClr val="bg1"/>
                </a:solidFill>
              </a:rPr>
              <a:t>if we are to love our wives as Christ loved the church then it would behoove us to understand how He loves the church.</a:t>
            </a:r>
          </a:p>
          <a:p>
            <a:endParaRPr lang="en-US" sz="3600" dirty="0">
              <a:solidFill>
                <a:schemeClr val="bg1"/>
              </a:solidFill>
            </a:endParaRPr>
          </a:p>
          <a:p>
            <a:r>
              <a:rPr lang="en-US" sz="3600" dirty="0">
                <a:solidFill>
                  <a:schemeClr val="bg1"/>
                </a:solidFill>
              </a:rPr>
              <a:t>In theology, Christ occupies the classic, threefold office of prophet, priest, and king. Let's explore how this relates to you.</a:t>
            </a:r>
          </a:p>
        </p:txBody>
      </p:sp>
    </p:spTree>
    <p:extLst>
      <p:ext uri="{BB962C8B-B14F-4D97-AF65-F5344CB8AC3E}">
        <p14:creationId xmlns:p14="http://schemas.microsoft.com/office/powerpoint/2010/main" val="1005917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70" y="-7620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24985" y="152400"/>
            <a:ext cx="9193967" cy="584775"/>
          </a:xfrm>
          <a:prstGeom prst="rect">
            <a:avLst/>
          </a:prstGeom>
          <a:noFill/>
        </p:spPr>
        <p:txBody>
          <a:bodyPr wrap="square" rtlCol="0">
            <a:spAutoFit/>
          </a:bodyPr>
          <a:lstStyle/>
          <a:p>
            <a:r>
              <a:rPr lang="en-US" sz="3200" dirty="0">
                <a:solidFill>
                  <a:schemeClr val="bg1"/>
                </a:solidFill>
              </a:rPr>
              <a:t> </a:t>
            </a:r>
          </a:p>
        </p:txBody>
      </p:sp>
      <p:sp>
        <p:nvSpPr>
          <p:cNvPr id="2" name="TextBox 1"/>
          <p:cNvSpPr txBox="1"/>
          <p:nvPr/>
        </p:nvSpPr>
        <p:spPr>
          <a:xfrm>
            <a:off x="0" y="152400"/>
            <a:ext cx="9296400" cy="6494085"/>
          </a:xfrm>
          <a:prstGeom prst="rect">
            <a:avLst/>
          </a:prstGeom>
          <a:noFill/>
        </p:spPr>
        <p:txBody>
          <a:bodyPr wrap="square" rtlCol="0">
            <a:spAutoFit/>
          </a:bodyPr>
          <a:lstStyle/>
          <a:p>
            <a:pPr marL="742950" indent="-742950">
              <a:buAutoNum type="arabicPeriod"/>
            </a:pPr>
            <a:r>
              <a:rPr lang="en-US" sz="3200" i="1" dirty="0" smtClean="0">
                <a:solidFill>
                  <a:schemeClr val="bg1"/>
                </a:solidFill>
              </a:rPr>
              <a:t>The </a:t>
            </a:r>
            <a:r>
              <a:rPr lang="en-US" sz="3200" i="1" dirty="0">
                <a:solidFill>
                  <a:schemeClr val="bg1"/>
                </a:solidFill>
              </a:rPr>
              <a:t>Role of a Prophet.</a:t>
            </a:r>
            <a:r>
              <a:rPr lang="en-US" sz="3200" dirty="0">
                <a:solidFill>
                  <a:schemeClr val="bg1"/>
                </a:solidFill>
              </a:rPr>
              <a:t> A prophet represents God to people. In the Old Testament a prophet would face the people and speak. Jesus was a prophet who spoke the Word of God to the people and was, in fact, the Word incarnate. A prophet speaks for God</a:t>
            </a:r>
            <a:r>
              <a:rPr lang="en-US" sz="3200" dirty="0" smtClean="0">
                <a:solidFill>
                  <a:schemeClr val="bg1"/>
                </a:solidFill>
              </a:rPr>
              <a:t>.</a:t>
            </a:r>
          </a:p>
          <a:p>
            <a:pPr marL="742950" indent="-742950">
              <a:buAutoNum type="arabicPeriod"/>
            </a:pPr>
            <a:r>
              <a:rPr lang="en-US" sz="3200" i="1" dirty="0">
                <a:solidFill>
                  <a:schemeClr val="bg1"/>
                </a:solidFill>
              </a:rPr>
              <a:t>A husband is to be the family prophet.</a:t>
            </a:r>
            <a:r>
              <a:rPr lang="en-US" sz="3200" dirty="0">
                <a:solidFill>
                  <a:schemeClr val="bg1"/>
                </a:solidFill>
              </a:rPr>
              <a:t> He represents God to his wife (and by extension </a:t>
            </a:r>
            <a:r>
              <a:rPr lang="en-US" sz="3200" dirty="0" smtClean="0">
                <a:solidFill>
                  <a:schemeClr val="bg1"/>
                </a:solidFill>
              </a:rPr>
              <a:t>to his </a:t>
            </a:r>
            <a:r>
              <a:rPr lang="en-US" sz="3200" dirty="0">
                <a:solidFill>
                  <a:schemeClr val="bg1"/>
                </a:solidFill>
              </a:rPr>
              <a:t>family, the fruit of their union</a:t>
            </a:r>
            <a:r>
              <a:rPr lang="en-US" sz="3200" dirty="0" smtClean="0">
                <a:solidFill>
                  <a:schemeClr val="bg1"/>
                </a:solidFill>
              </a:rPr>
              <a:t>). </a:t>
            </a:r>
            <a:r>
              <a:rPr lang="en-US" sz="3200" dirty="0">
                <a:solidFill>
                  <a:schemeClr val="bg1"/>
                </a:solidFill>
              </a:rPr>
              <a:t>He proclaims the gospel of faith to his family. He provides biblical </a:t>
            </a:r>
            <a:r>
              <a:rPr lang="en-US" sz="3200" dirty="0" smtClean="0">
                <a:solidFill>
                  <a:schemeClr val="bg1"/>
                </a:solidFill>
              </a:rPr>
              <a:t>insight and practical application of the scriptures. He demonstrates family </a:t>
            </a:r>
            <a:r>
              <a:rPr lang="en-US" sz="3200" dirty="0">
                <a:solidFill>
                  <a:schemeClr val="bg1"/>
                </a:solidFill>
              </a:rPr>
              <a:t>values. </a:t>
            </a:r>
            <a:r>
              <a:rPr lang="en-US" sz="3200" dirty="0" smtClean="0">
                <a:solidFill>
                  <a:schemeClr val="bg1"/>
                </a:solidFill>
              </a:rPr>
              <a:t>He </a:t>
            </a:r>
            <a:r>
              <a:rPr lang="en-US" sz="3200" dirty="0">
                <a:solidFill>
                  <a:schemeClr val="bg1"/>
                </a:solidFill>
              </a:rPr>
              <a:t>is a </a:t>
            </a:r>
            <a:r>
              <a:rPr lang="en-US" sz="3200" i="1" dirty="0">
                <a:solidFill>
                  <a:schemeClr val="bg1"/>
                </a:solidFill>
              </a:rPr>
              <a:t>messenger</a:t>
            </a:r>
            <a:r>
              <a:rPr lang="en-US" sz="3200" dirty="0">
                <a:solidFill>
                  <a:schemeClr val="bg1"/>
                </a:solidFill>
              </a:rPr>
              <a:t> from God to his </a:t>
            </a:r>
            <a:r>
              <a:rPr lang="en-US" sz="3200" dirty="0" smtClean="0">
                <a:solidFill>
                  <a:schemeClr val="bg1"/>
                </a:solidFill>
              </a:rPr>
              <a:t>family.</a:t>
            </a:r>
            <a:endParaRPr lang="en-US" sz="3200" dirty="0">
              <a:solidFill>
                <a:schemeClr val="bg1"/>
              </a:solidFill>
            </a:endParaRPr>
          </a:p>
        </p:txBody>
      </p:sp>
    </p:spTree>
    <p:extLst>
      <p:ext uri="{BB962C8B-B14F-4D97-AF65-F5344CB8AC3E}">
        <p14:creationId xmlns:p14="http://schemas.microsoft.com/office/powerpoint/2010/main" val="23374500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62"/>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0" y="76200"/>
            <a:ext cx="9193967" cy="6093976"/>
          </a:xfrm>
          <a:prstGeom prst="rect">
            <a:avLst/>
          </a:prstGeom>
          <a:noFill/>
        </p:spPr>
        <p:txBody>
          <a:bodyPr wrap="square" rtlCol="0">
            <a:spAutoFit/>
          </a:bodyPr>
          <a:lstStyle/>
          <a:p>
            <a:r>
              <a:rPr lang="en-US" sz="3000" dirty="0">
                <a:solidFill>
                  <a:schemeClr val="bg1"/>
                </a:solidFill>
              </a:rPr>
              <a:t>2.</a:t>
            </a:r>
            <a:r>
              <a:rPr lang="en-US" sz="3000" i="1" dirty="0">
                <a:solidFill>
                  <a:schemeClr val="bg1"/>
                </a:solidFill>
              </a:rPr>
              <a:t> The Role of a Priest.</a:t>
            </a:r>
            <a:r>
              <a:rPr lang="en-US" sz="3000" dirty="0">
                <a:solidFill>
                  <a:schemeClr val="bg1"/>
                </a:solidFill>
              </a:rPr>
              <a:t> If a prophet represents God to people, then a priest represents people to God. In the Old Testament a priest would turn his back to the people and mediate for them before God. Jesus is the High Priest who mediated between people and the Father by the sacrifice of His life. A priest mediates before God</a:t>
            </a:r>
            <a:r>
              <a:rPr lang="en-US" sz="3000" dirty="0" smtClean="0">
                <a:solidFill>
                  <a:schemeClr val="bg1"/>
                </a:solidFill>
              </a:rPr>
              <a:t>.</a:t>
            </a:r>
            <a:br>
              <a:rPr lang="en-US" sz="3000" dirty="0" smtClean="0">
                <a:solidFill>
                  <a:schemeClr val="bg1"/>
                </a:solidFill>
              </a:rPr>
            </a:br>
            <a:endParaRPr lang="en-US" sz="3000" dirty="0" smtClean="0">
              <a:solidFill>
                <a:schemeClr val="bg1"/>
              </a:solidFill>
            </a:endParaRPr>
          </a:p>
          <a:p>
            <a:r>
              <a:rPr lang="en-US" sz="3000" i="1" dirty="0">
                <a:solidFill>
                  <a:schemeClr val="bg1"/>
                </a:solidFill>
              </a:rPr>
              <a:t>A husband is to be the family priest.</a:t>
            </a:r>
            <a:r>
              <a:rPr lang="en-US" sz="3000" dirty="0">
                <a:solidFill>
                  <a:schemeClr val="bg1"/>
                </a:solidFill>
              </a:rPr>
              <a:t> He represents his wife and children to God. He spends time in prayer each day remembering the needs and concerns of his </a:t>
            </a:r>
            <a:r>
              <a:rPr lang="en-US" sz="3000" dirty="0" smtClean="0">
                <a:solidFill>
                  <a:schemeClr val="bg1"/>
                </a:solidFill>
              </a:rPr>
              <a:t>family. </a:t>
            </a:r>
            <a:r>
              <a:rPr lang="en-US" sz="3000" dirty="0">
                <a:solidFill>
                  <a:schemeClr val="bg1"/>
                </a:solidFill>
              </a:rPr>
              <a:t>He prays for the salvation of his children</a:t>
            </a:r>
            <a:r>
              <a:rPr lang="en-US" sz="3000" dirty="0" smtClean="0">
                <a:solidFill>
                  <a:schemeClr val="bg1"/>
                </a:solidFill>
              </a:rPr>
              <a:t>. He </a:t>
            </a:r>
            <a:r>
              <a:rPr lang="en-US" sz="3000" dirty="0">
                <a:solidFill>
                  <a:schemeClr val="bg1"/>
                </a:solidFill>
              </a:rPr>
              <a:t>sets the spiritual temperature in the home. He sacrifices his life for theirs. He is a </a:t>
            </a:r>
            <a:r>
              <a:rPr lang="en-US" sz="3000" i="1" dirty="0">
                <a:solidFill>
                  <a:schemeClr val="bg1"/>
                </a:solidFill>
              </a:rPr>
              <a:t>mediator</a:t>
            </a:r>
            <a:r>
              <a:rPr lang="en-US" sz="3000" dirty="0">
                <a:solidFill>
                  <a:schemeClr val="bg1"/>
                </a:solidFill>
              </a:rPr>
              <a:t> to God for his family.</a:t>
            </a:r>
          </a:p>
        </p:txBody>
      </p:sp>
    </p:spTree>
    <p:extLst>
      <p:ext uri="{BB962C8B-B14F-4D97-AF65-F5344CB8AC3E}">
        <p14:creationId xmlns:p14="http://schemas.microsoft.com/office/powerpoint/2010/main" val="741176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85"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0" y="76200"/>
            <a:ext cx="9168982" cy="1323439"/>
          </a:xfrm>
          <a:prstGeom prst="rect">
            <a:avLst/>
          </a:prstGeom>
          <a:noFill/>
        </p:spPr>
        <p:txBody>
          <a:bodyPr wrap="square" rtlCol="0">
            <a:spAutoFit/>
          </a:bodyPr>
          <a:lstStyle/>
          <a:p>
            <a:pPr marL="742950" indent="-742950">
              <a:buFont typeface="+mj-lt"/>
              <a:buAutoNum type="arabicPeriod"/>
            </a:pPr>
            <a:endParaRPr lang="en-US" sz="4000" dirty="0" smtClean="0">
              <a:solidFill>
                <a:schemeClr val="bg1"/>
              </a:solidFill>
            </a:endParaRPr>
          </a:p>
          <a:p>
            <a:pPr marL="742950" indent="-742950">
              <a:buFont typeface="+mj-lt"/>
              <a:buAutoNum type="arabicPeriod"/>
            </a:pPr>
            <a:endParaRPr lang="en-US" sz="4000" dirty="0">
              <a:solidFill>
                <a:schemeClr val="bg1"/>
              </a:solidFill>
            </a:endParaRPr>
          </a:p>
        </p:txBody>
      </p:sp>
      <p:sp>
        <p:nvSpPr>
          <p:cNvPr id="3" name="TextBox 2"/>
          <p:cNvSpPr txBox="1"/>
          <p:nvPr/>
        </p:nvSpPr>
        <p:spPr>
          <a:xfrm>
            <a:off x="-24985" y="76200"/>
            <a:ext cx="9168985" cy="6093976"/>
          </a:xfrm>
          <a:prstGeom prst="rect">
            <a:avLst/>
          </a:prstGeom>
          <a:noFill/>
        </p:spPr>
        <p:txBody>
          <a:bodyPr wrap="square" rtlCol="0">
            <a:spAutoFit/>
          </a:bodyPr>
          <a:lstStyle/>
          <a:p>
            <a:r>
              <a:rPr lang="en-US" sz="3000" dirty="0">
                <a:solidFill>
                  <a:schemeClr val="bg1"/>
                </a:solidFill>
              </a:rPr>
              <a:t>3. </a:t>
            </a:r>
            <a:r>
              <a:rPr lang="en-US" sz="3000" i="1" dirty="0">
                <a:solidFill>
                  <a:schemeClr val="bg1"/>
                </a:solidFill>
              </a:rPr>
              <a:t>The Role of a King.</a:t>
            </a:r>
            <a:r>
              <a:rPr lang="en-US" sz="3000" dirty="0">
                <a:solidFill>
                  <a:schemeClr val="bg1"/>
                </a:solidFill>
              </a:rPr>
              <a:t> A king takes responsibility for the welfare of his people. He provides both justice and mercy to his people. Jesus is </a:t>
            </a:r>
            <a:r>
              <a:rPr lang="en-US" sz="3000" dirty="0" smtClean="0">
                <a:solidFill>
                  <a:schemeClr val="bg1"/>
                </a:solidFill>
              </a:rPr>
              <a:t>the ultimate </a:t>
            </a:r>
            <a:r>
              <a:rPr lang="en-US" sz="3000" dirty="0">
                <a:solidFill>
                  <a:schemeClr val="bg1"/>
                </a:solidFill>
              </a:rPr>
              <a:t>king from the line of David. A king provides for and offers protection and security for his people. </a:t>
            </a:r>
            <a:endParaRPr lang="en-US" sz="3000" dirty="0" smtClean="0">
              <a:solidFill>
                <a:schemeClr val="bg1"/>
              </a:solidFill>
            </a:endParaRPr>
          </a:p>
          <a:p>
            <a:endParaRPr lang="en-US" sz="3000" dirty="0" smtClean="0">
              <a:solidFill>
                <a:schemeClr val="bg1"/>
              </a:solidFill>
            </a:endParaRPr>
          </a:p>
          <a:p>
            <a:r>
              <a:rPr lang="en-US" sz="3000" i="1" dirty="0">
                <a:solidFill>
                  <a:schemeClr val="bg1"/>
                </a:solidFill>
              </a:rPr>
              <a:t>A husband is to be the family king.</a:t>
            </a:r>
            <a:r>
              <a:rPr lang="en-US" sz="3000" dirty="0">
                <a:solidFill>
                  <a:schemeClr val="bg1"/>
                </a:solidFill>
              </a:rPr>
              <a:t> He provides for the needs of his family. He works diligently to earn enough for food and shelter. He administers discipline with fairness. He quickly forgives and overlooks offenses. He acts in a manner worthy of receiving honor. He treats his wife with consideration and respect. He is careful not to be harsh with her. He is a </a:t>
            </a:r>
            <a:r>
              <a:rPr lang="en-US" sz="3000" i="1" dirty="0">
                <a:solidFill>
                  <a:schemeClr val="bg1"/>
                </a:solidFill>
              </a:rPr>
              <a:t>provider</a:t>
            </a:r>
            <a:r>
              <a:rPr lang="en-US" sz="3000" dirty="0">
                <a:solidFill>
                  <a:schemeClr val="bg1"/>
                </a:solidFill>
              </a:rPr>
              <a:t> for his family.</a:t>
            </a:r>
          </a:p>
        </p:txBody>
      </p:sp>
    </p:spTree>
    <p:extLst>
      <p:ext uri="{BB962C8B-B14F-4D97-AF65-F5344CB8AC3E}">
        <p14:creationId xmlns:p14="http://schemas.microsoft.com/office/powerpoint/2010/main" val="6810874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85"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0" y="0"/>
            <a:ext cx="9144000" cy="2800767"/>
          </a:xfrm>
          <a:prstGeom prst="rect">
            <a:avLst/>
          </a:prstGeom>
          <a:noFill/>
        </p:spPr>
        <p:txBody>
          <a:bodyPr wrap="square" rtlCol="0">
            <a:spAutoFit/>
          </a:bodyPr>
          <a:lstStyle/>
          <a:p>
            <a:endParaRPr lang="en-US" sz="4400" dirty="0" smtClean="0">
              <a:solidFill>
                <a:schemeClr val="bg1"/>
              </a:solidFill>
            </a:endParaRPr>
          </a:p>
          <a:p>
            <a:endParaRPr lang="en-US" sz="4400" dirty="0">
              <a:solidFill>
                <a:schemeClr val="bg1"/>
              </a:solidFill>
            </a:endParaRPr>
          </a:p>
          <a:p>
            <a:endParaRPr lang="en-US" sz="4400" dirty="0">
              <a:solidFill>
                <a:schemeClr val="bg1"/>
              </a:solidFill>
            </a:endParaRPr>
          </a:p>
          <a:p>
            <a:endParaRPr lang="en-US" sz="4400" dirty="0">
              <a:solidFill>
                <a:schemeClr val="bg1"/>
              </a:solidFill>
            </a:endParaRPr>
          </a:p>
        </p:txBody>
      </p:sp>
      <p:sp>
        <p:nvSpPr>
          <p:cNvPr id="2" name="TextBox 1"/>
          <p:cNvSpPr txBox="1"/>
          <p:nvPr/>
        </p:nvSpPr>
        <p:spPr>
          <a:xfrm>
            <a:off x="-24985" y="76200"/>
            <a:ext cx="9193967" cy="5447645"/>
          </a:xfrm>
          <a:prstGeom prst="rect">
            <a:avLst/>
          </a:prstGeom>
          <a:noFill/>
        </p:spPr>
        <p:txBody>
          <a:bodyPr wrap="square" rtlCol="0">
            <a:spAutoFit/>
          </a:bodyPr>
          <a:lstStyle/>
          <a:p>
            <a:r>
              <a:rPr lang="en-US" sz="3600" dirty="0" smtClean="0">
                <a:solidFill>
                  <a:schemeClr val="bg1"/>
                </a:solidFill>
              </a:rPr>
              <a:t>Role of the wife/mother.</a:t>
            </a:r>
          </a:p>
          <a:p>
            <a:pPr marL="742950" indent="-742950">
              <a:buFont typeface="+mj-lt"/>
              <a:buAutoNum type="arabicPeriod"/>
            </a:pPr>
            <a:r>
              <a:rPr lang="en-US" sz="3400" baseline="30000" dirty="0">
                <a:solidFill>
                  <a:schemeClr val="bg1"/>
                </a:solidFill>
              </a:rPr>
              <a:t> </a:t>
            </a:r>
            <a:r>
              <a:rPr lang="en-US" sz="3400" dirty="0">
                <a:solidFill>
                  <a:schemeClr val="bg1"/>
                </a:solidFill>
              </a:rPr>
              <a:t>But as the church is subject to Christ, so also the wives </a:t>
            </a:r>
            <a:r>
              <a:rPr lang="en-US" sz="3400" i="1" dirty="0">
                <a:solidFill>
                  <a:schemeClr val="bg1"/>
                </a:solidFill>
              </a:rPr>
              <a:t>ought to be</a:t>
            </a:r>
            <a:r>
              <a:rPr lang="en-US" sz="3400" dirty="0">
                <a:solidFill>
                  <a:schemeClr val="bg1"/>
                </a:solidFill>
              </a:rPr>
              <a:t> to their husbands in everything</a:t>
            </a:r>
            <a:r>
              <a:rPr lang="en-US" sz="3400" dirty="0" smtClean="0">
                <a:solidFill>
                  <a:schemeClr val="bg1"/>
                </a:solidFill>
              </a:rPr>
              <a:t>.                                     Ephesians 5:22</a:t>
            </a:r>
          </a:p>
          <a:p>
            <a:pPr marL="742950" indent="-742950">
              <a:buFont typeface="+mj-lt"/>
              <a:buAutoNum type="arabicPeriod"/>
            </a:pPr>
            <a:r>
              <a:rPr lang="en-US" sz="3400" dirty="0" smtClean="0">
                <a:solidFill>
                  <a:schemeClr val="bg1"/>
                </a:solidFill>
              </a:rPr>
              <a:t>She is a nurturer: But </a:t>
            </a:r>
            <a:r>
              <a:rPr lang="en-US" sz="3400" dirty="0">
                <a:solidFill>
                  <a:schemeClr val="bg1"/>
                </a:solidFill>
              </a:rPr>
              <a:t>we proved to be gentle among you, as a nursing </a:t>
            </a:r>
            <a:r>
              <a:rPr lang="en-US" sz="3400" i="1" dirty="0">
                <a:solidFill>
                  <a:schemeClr val="bg1"/>
                </a:solidFill>
              </a:rPr>
              <a:t>mother</a:t>
            </a:r>
            <a:r>
              <a:rPr lang="en-US" sz="3400" dirty="0">
                <a:solidFill>
                  <a:schemeClr val="bg1"/>
                </a:solidFill>
              </a:rPr>
              <a:t> tenderly cares for her own </a:t>
            </a:r>
            <a:r>
              <a:rPr lang="en-US" sz="3400" dirty="0" smtClean="0">
                <a:solidFill>
                  <a:schemeClr val="bg1"/>
                </a:solidFill>
              </a:rPr>
              <a:t>children             1 Thessalonians 2:7</a:t>
            </a:r>
          </a:p>
          <a:p>
            <a:pPr marL="742950" indent="-742950">
              <a:buFont typeface="+mj-lt"/>
              <a:buAutoNum type="arabicPeriod"/>
            </a:pPr>
            <a:r>
              <a:rPr lang="en-US" sz="3600" dirty="0">
                <a:solidFill>
                  <a:schemeClr val="bg1"/>
                </a:solidFill>
              </a:rPr>
              <a:t>Then the </a:t>
            </a:r>
            <a:r>
              <a:rPr lang="en-US" sz="3600" cap="small" dirty="0">
                <a:solidFill>
                  <a:schemeClr val="bg1"/>
                </a:solidFill>
              </a:rPr>
              <a:t>Lord</a:t>
            </a:r>
            <a:r>
              <a:rPr lang="en-US" sz="3600" dirty="0">
                <a:solidFill>
                  <a:schemeClr val="bg1"/>
                </a:solidFill>
              </a:rPr>
              <a:t> God said, “It is not good for the man to be alone; I will make him a helper suitable for him.” </a:t>
            </a:r>
            <a:r>
              <a:rPr lang="en-US" sz="3600" dirty="0" smtClean="0">
                <a:solidFill>
                  <a:schemeClr val="bg1"/>
                </a:solidFill>
              </a:rPr>
              <a:t>            Genesis 2:18</a:t>
            </a:r>
            <a:endParaRPr lang="en-US" sz="3400" dirty="0">
              <a:solidFill>
                <a:schemeClr val="bg1"/>
              </a:solidFill>
            </a:endParaRPr>
          </a:p>
        </p:txBody>
      </p:sp>
    </p:spTree>
    <p:extLst>
      <p:ext uri="{BB962C8B-B14F-4D97-AF65-F5344CB8AC3E}">
        <p14:creationId xmlns:p14="http://schemas.microsoft.com/office/powerpoint/2010/main" val="9285840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738</TotalTime>
  <Words>529</Words>
  <Application>Microsoft Office PowerPoint</Application>
  <PresentationFormat>On-screen Show (4:3)</PresentationFormat>
  <Paragraphs>62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Clifford Chavez</dc:creator>
  <cp:lastModifiedBy>Clifford Chavez</cp:lastModifiedBy>
  <cp:revision>51</cp:revision>
  <cp:lastPrinted>2017-03-02T19:05:14Z</cp:lastPrinted>
  <dcterms:created xsi:type="dcterms:W3CDTF">2016-12-06T17:32:08Z</dcterms:created>
  <dcterms:modified xsi:type="dcterms:W3CDTF">2017-03-05T14:46:28Z</dcterms:modified>
</cp:coreProperties>
</file>